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y="5143500" cx="9144000"/>
  <p:notesSz cx="6858000" cy="9144000"/>
  <p:embeddedFontLst>
    <p:embeddedFont>
      <p:font typeface="Palatino Linotype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GoogleSlidesCustomDataVersion2">
      <go:slidesCustomData xmlns:go="http://customooxmlschemas.google.com/" r:id="rId63" roundtripDataSignature="AMtx7mgLQXKaFkPu9Hb1P5P+dA4GQXhi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  <p:guide pos="162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PalatinoLinotype-boldItalic.fntdata"/><Relationship Id="rId61" Type="http://schemas.openxmlformats.org/officeDocument/2006/relationships/font" Target="fonts/PalatinoLinotype-italic.fntdata"/><Relationship Id="rId20" Type="http://schemas.openxmlformats.org/officeDocument/2006/relationships/slide" Target="slides/slide15.xml"/><Relationship Id="rId63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PalatinoLinotype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PalatinoLinotype-regular.fntdata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r-Cyrl-RS"/>
              <a:t>verzija 30.01.2024.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" name="Google Shape;9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2" name="Google Shape;16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" name="Google Shape;16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5" name="Google Shape;185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8" name="Google Shape;20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9" name="Google Shape;21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8" name="Google Shape;22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9" name="Google Shape;23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" name="Google Shape;10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0" name="Google Shape;260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0" name="Google Shape;27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7" name="Google Shape;277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0" name="Google Shape;290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8" name="Google Shape;298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7" name="Google Shape;307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3" name="Google Shape;323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8" name="Google Shape;33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7" name="Google Shape;347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5" name="Google Shape;355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1" name="Google Shape;361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2" name="Google Shape;372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3" name="Google Shape;383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2" name="Google Shape;392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1" name="Google Shape;401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2" name="Google Shape;412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3" name="Google Shape;423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4" name="Google Shape;434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2" name="Google Shape;442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8" name="Google Shape;448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9" name="Google Shape;459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7" name="Google Shape;467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5" name="Google Shape;475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3" name="Google Shape;483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3" name="Google Shape;493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2" name="Google Shape;502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1" name="Google Shape;511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1" name="Google Shape;521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4" name="Google Shape;534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1" name="Google Shape;541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3" name="Google Shape;553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1" name="Google Shape;561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2" name="Google Shape;572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4" name="Google Shape;14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6" name="Google Shape;15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5"/>
          <p:cNvSpPr txBox="1"/>
          <p:nvPr>
            <p:ph type="ctrTitle"/>
          </p:nvPr>
        </p:nvSpPr>
        <p:spPr>
          <a:xfrm>
            <a:off x="777240" y="914400"/>
            <a:ext cx="7543800" cy="16144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alatino Linotype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5"/>
          <p:cNvSpPr txBox="1"/>
          <p:nvPr>
            <p:ph idx="1" type="subTitle"/>
          </p:nvPr>
        </p:nvSpPr>
        <p:spPr>
          <a:xfrm>
            <a:off x="2133600" y="2531618"/>
            <a:ext cx="61722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6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lt1"/>
              </a:buClr>
              <a:buSzPts val="114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02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55"/>
          <p:cNvSpPr txBox="1"/>
          <p:nvPr>
            <p:ph idx="10" type="dt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5"/>
          <p:cNvSpPr txBox="1"/>
          <p:nvPr>
            <p:ph idx="12" type="sldNum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25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20" name="Google Shape;20;p55"/>
          <p:cNvSpPr txBox="1"/>
          <p:nvPr>
            <p:ph idx="11" type="ftr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750">
        <p:fade thruBlk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4"/>
          <p:cNvSpPr txBox="1"/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4"/>
          <p:cNvSpPr txBox="1"/>
          <p:nvPr>
            <p:ph idx="1" type="body"/>
          </p:nvPr>
        </p:nvSpPr>
        <p:spPr>
          <a:xfrm rot="5400000">
            <a:off x="3714750" y="-1066800"/>
            <a:ext cx="2628899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1pPr>
            <a:lvl2pPr indent="-29718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2pPr>
            <a:lvl3pPr indent="-29718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3pPr>
            <a:lvl4pPr indent="-29718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4pPr>
            <a:lvl5pPr indent="-297179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5pPr>
            <a:lvl6pPr indent="-29717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6pPr>
            <a:lvl7pPr indent="-29717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7pPr>
            <a:lvl8pPr indent="-297179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8pPr>
            <a:lvl9pPr indent="-297179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9pPr>
          </a:lstStyle>
          <a:p/>
        </p:txBody>
      </p:sp>
      <p:sp>
        <p:nvSpPr>
          <p:cNvPr id="80" name="Google Shape;80;p64"/>
          <p:cNvSpPr txBox="1"/>
          <p:nvPr>
            <p:ph idx="10" type="dt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64"/>
          <p:cNvSpPr txBox="1"/>
          <p:nvPr>
            <p:ph idx="11" type="ftr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4"/>
          <p:cNvSpPr txBox="1"/>
          <p:nvPr>
            <p:ph idx="12" type="sldNum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25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750">
        <p:fade thruBlk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5"/>
          <p:cNvSpPr txBox="1"/>
          <p:nvPr>
            <p:ph type="title"/>
          </p:nvPr>
        </p:nvSpPr>
        <p:spPr>
          <a:xfrm rot="5400000">
            <a:off x="-266700" y="1333501"/>
            <a:ext cx="3886200" cy="21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65"/>
          <p:cNvSpPr txBox="1"/>
          <p:nvPr>
            <p:ph idx="1" type="body"/>
          </p:nvPr>
        </p:nvSpPr>
        <p:spPr>
          <a:xfrm rot="5400000">
            <a:off x="3695700" y="-285749"/>
            <a:ext cx="34290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1pPr>
            <a:lvl2pPr indent="-29718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2pPr>
            <a:lvl3pPr indent="-29718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3pPr>
            <a:lvl4pPr indent="-29718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4pPr>
            <a:lvl5pPr indent="-297179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5pPr>
            <a:lvl6pPr indent="-29717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6pPr>
            <a:lvl7pPr indent="-29717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7pPr>
            <a:lvl8pPr indent="-297179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8pPr>
            <a:lvl9pPr indent="-297179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9pPr>
          </a:lstStyle>
          <a:p/>
        </p:txBody>
      </p:sp>
      <p:sp>
        <p:nvSpPr>
          <p:cNvPr id="86" name="Google Shape;86;p65"/>
          <p:cNvSpPr txBox="1"/>
          <p:nvPr>
            <p:ph idx="10" type="dt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5"/>
          <p:cNvSpPr txBox="1"/>
          <p:nvPr>
            <p:ph idx="11" type="ftr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65"/>
          <p:cNvSpPr txBox="1"/>
          <p:nvPr>
            <p:ph idx="12" type="sldNum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25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750">
        <p:fade thruBlk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6"/>
          <p:cNvSpPr txBox="1"/>
          <p:nvPr>
            <p:ph idx="10" type="dt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6"/>
          <p:cNvSpPr txBox="1"/>
          <p:nvPr>
            <p:ph idx="12" type="sldNum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25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24" name="Google Shape;24;p56"/>
          <p:cNvSpPr txBox="1"/>
          <p:nvPr>
            <p:ph idx="11" type="ftr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750">
        <p:fade thruBlk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7"/>
          <p:cNvSpPr txBox="1"/>
          <p:nvPr>
            <p:ph idx="1" type="body"/>
          </p:nvPr>
        </p:nvSpPr>
        <p:spPr>
          <a:xfrm>
            <a:off x="2133600" y="514351"/>
            <a:ext cx="6096000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9718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1pPr>
            <a:lvl2pPr indent="-29718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2pPr>
            <a:lvl3pPr indent="-29718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3pPr>
            <a:lvl4pPr indent="-29718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4pPr>
            <a:lvl5pPr indent="-297179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5pPr>
            <a:lvl6pPr indent="-29717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6pPr>
            <a:lvl7pPr indent="-29717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7pPr>
            <a:lvl8pPr indent="-297179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8pPr>
            <a:lvl9pPr indent="-297179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9pPr>
          </a:lstStyle>
          <a:p/>
        </p:txBody>
      </p:sp>
      <p:sp>
        <p:nvSpPr>
          <p:cNvPr id="27" name="Google Shape;27;p57"/>
          <p:cNvSpPr txBox="1"/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7"/>
          <p:cNvSpPr txBox="1"/>
          <p:nvPr>
            <p:ph idx="10" type="dt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7"/>
          <p:cNvSpPr txBox="1"/>
          <p:nvPr>
            <p:ph idx="12" type="sldNum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25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30" name="Google Shape;30;p57"/>
          <p:cNvSpPr txBox="1"/>
          <p:nvPr>
            <p:ph idx="11" type="ftr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750">
        <p:fade thruBlk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8"/>
          <p:cNvSpPr txBox="1"/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8"/>
          <p:cNvSpPr txBox="1"/>
          <p:nvPr>
            <p:ph idx="10" type="dt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8"/>
          <p:cNvSpPr txBox="1"/>
          <p:nvPr>
            <p:ph idx="12" type="sldNum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25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35" name="Google Shape;35;p58"/>
          <p:cNvSpPr txBox="1"/>
          <p:nvPr>
            <p:ph idx="11" type="ftr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750">
        <p:fade thruBlk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9"/>
          <p:cNvSpPr txBox="1"/>
          <p:nvPr/>
        </p:nvSpPr>
        <p:spPr>
          <a:xfrm>
            <a:off x="4267200" y="3055873"/>
            <a:ext cx="4572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0" lang="sr-Cyrl-RS" sz="66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9"/>
          <p:cNvSpPr txBox="1"/>
          <p:nvPr>
            <p:ph idx="1" type="body"/>
          </p:nvPr>
        </p:nvSpPr>
        <p:spPr>
          <a:xfrm>
            <a:off x="4572000" y="3200526"/>
            <a:ext cx="373380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59"/>
          <p:cNvSpPr txBox="1"/>
          <p:nvPr>
            <p:ph idx="10" type="dt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9"/>
          <p:cNvSpPr txBox="1"/>
          <p:nvPr>
            <p:ph idx="12" type="sldNum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25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41" name="Google Shape;41;p59"/>
          <p:cNvSpPr txBox="1"/>
          <p:nvPr>
            <p:ph idx="11" type="ftr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9"/>
          <p:cNvSpPr txBox="1"/>
          <p:nvPr>
            <p:ph type="title"/>
          </p:nvPr>
        </p:nvSpPr>
        <p:spPr>
          <a:xfrm>
            <a:off x="2286000" y="1428750"/>
            <a:ext cx="6035040" cy="17625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alatino Linotype"/>
              <a:buNone/>
              <a:defRPr b="0" sz="5400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750">
        <p:fade thruBlk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0"/>
          <p:cNvSpPr txBox="1"/>
          <p:nvPr>
            <p:ph idx="10" type="dt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0"/>
          <p:cNvSpPr txBox="1"/>
          <p:nvPr>
            <p:ph idx="12" type="sldNum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25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46" name="Google Shape;46;p60"/>
          <p:cNvSpPr txBox="1"/>
          <p:nvPr>
            <p:ph idx="11" type="ftr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0"/>
          <p:cNvSpPr txBox="1"/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0"/>
          <p:cNvSpPr txBox="1"/>
          <p:nvPr>
            <p:ph idx="1" type="body"/>
          </p:nvPr>
        </p:nvSpPr>
        <p:spPr>
          <a:xfrm>
            <a:off x="1344168" y="493776"/>
            <a:ext cx="3273552" cy="2571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9718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1pPr>
            <a:lvl2pPr indent="-29718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2pPr>
            <a:lvl3pPr indent="-29718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3pPr>
            <a:lvl4pPr indent="-29718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4pPr>
            <a:lvl5pPr indent="-297179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5pPr>
            <a:lvl6pPr indent="-29717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6pPr>
            <a:lvl7pPr indent="-29717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7pPr>
            <a:lvl8pPr indent="-297179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8pPr>
            <a:lvl9pPr indent="-297179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9pPr>
          </a:lstStyle>
          <a:p/>
        </p:txBody>
      </p:sp>
      <p:sp>
        <p:nvSpPr>
          <p:cNvPr id="49" name="Google Shape;49;p60"/>
          <p:cNvSpPr txBox="1"/>
          <p:nvPr>
            <p:ph idx="2" type="body"/>
          </p:nvPr>
        </p:nvSpPr>
        <p:spPr>
          <a:xfrm>
            <a:off x="5029200" y="493777"/>
            <a:ext cx="3273552" cy="25741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9718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1pPr>
            <a:lvl2pPr indent="-29718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2pPr>
            <a:lvl3pPr indent="-29718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3pPr>
            <a:lvl4pPr indent="-29718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4pPr>
            <a:lvl5pPr indent="-297179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5pPr>
            <a:lvl6pPr indent="-29717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6pPr>
            <a:lvl7pPr indent="-29717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7pPr>
            <a:lvl8pPr indent="-297179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8pPr>
            <a:lvl9pPr indent="-297179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750">
        <p:fade thruBlk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1"/>
          <p:cNvSpPr txBox="1"/>
          <p:nvPr>
            <p:ph idx="1" type="body"/>
          </p:nvPr>
        </p:nvSpPr>
        <p:spPr>
          <a:xfrm>
            <a:off x="1341120" y="496482"/>
            <a:ext cx="3273552" cy="4798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1320"/>
              <a:buNone/>
              <a:defRPr b="0" sz="2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b="1" sz="1600"/>
            </a:lvl9pPr>
          </a:lstStyle>
          <a:p/>
        </p:txBody>
      </p:sp>
      <p:sp>
        <p:nvSpPr>
          <p:cNvPr id="52" name="Google Shape;52;p61"/>
          <p:cNvSpPr txBox="1"/>
          <p:nvPr>
            <p:ph idx="2" type="body"/>
          </p:nvPr>
        </p:nvSpPr>
        <p:spPr>
          <a:xfrm>
            <a:off x="1344168" y="1028700"/>
            <a:ext cx="32766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40"/>
              <a:buChar char="?"/>
              <a:defRPr sz="2400"/>
            </a:lvl1pPr>
            <a:lvl2pPr indent="-3048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?"/>
              <a:defRPr sz="2000"/>
            </a:lvl2pPr>
            <a:lvl3pPr indent="-29718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 sz="1800"/>
            </a:lvl3pPr>
            <a:lvl4pPr indent="-28956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?"/>
              <a:defRPr sz="1600"/>
            </a:lvl4pPr>
            <a:lvl5pPr indent="-28956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?"/>
              <a:defRPr sz="1600"/>
            </a:lvl5pPr>
            <a:lvl6pPr indent="-28956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?"/>
              <a:defRPr sz="1600"/>
            </a:lvl6pPr>
            <a:lvl7pPr indent="-28956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?"/>
              <a:defRPr sz="1600"/>
            </a:lvl7pPr>
            <a:lvl8pPr indent="-289559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?"/>
              <a:defRPr sz="1600"/>
            </a:lvl8pPr>
            <a:lvl9pPr indent="-289559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?"/>
              <a:defRPr sz="1600"/>
            </a:lvl9pPr>
          </a:lstStyle>
          <a:p/>
        </p:txBody>
      </p:sp>
      <p:sp>
        <p:nvSpPr>
          <p:cNvPr id="53" name="Google Shape;53;p61"/>
          <p:cNvSpPr txBox="1"/>
          <p:nvPr>
            <p:ph idx="3" type="body"/>
          </p:nvPr>
        </p:nvSpPr>
        <p:spPr>
          <a:xfrm>
            <a:off x="5029200" y="496482"/>
            <a:ext cx="3273552" cy="4798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1320"/>
              <a:buNone/>
              <a:defRPr b="0" sz="2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b="1" sz="1600"/>
            </a:lvl9pPr>
          </a:lstStyle>
          <a:p/>
        </p:txBody>
      </p:sp>
      <p:sp>
        <p:nvSpPr>
          <p:cNvPr id="54" name="Google Shape;54;p61"/>
          <p:cNvSpPr txBox="1"/>
          <p:nvPr>
            <p:ph idx="4" type="body"/>
          </p:nvPr>
        </p:nvSpPr>
        <p:spPr>
          <a:xfrm>
            <a:off x="5029200" y="1028700"/>
            <a:ext cx="3273552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40"/>
              <a:buChar char="?"/>
              <a:defRPr sz="2400"/>
            </a:lvl1pPr>
            <a:lvl2pPr indent="-3048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?"/>
              <a:defRPr sz="2000"/>
            </a:lvl2pPr>
            <a:lvl3pPr indent="-29718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 sz="1800"/>
            </a:lvl3pPr>
            <a:lvl4pPr indent="-28956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?"/>
              <a:defRPr sz="1600"/>
            </a:lvl4pPr>
            <a:lvl5pPr indent="-28956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?"/>
              <a:defRPr sz="1600"/>
            </a:lvl5pPr>
            <a:lvl6pPr indent="-28956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?"/>
              <a:defRPr sz="1600"/>
            </a:lvl6pPr>
            <a:lvl7pPr indent="-28956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?"/>
              <a:defRPr sz="1600"/>
            </a:lvl7pPr>
            <a:lvl8pPr indent="-289559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?"/>
              <a:defRPr sz="1600"/>
            </a:lvl8pPr>
            <a:lvl9pPr indent="-289559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?"/>
              <a:defRPr sz="1600"/>
            </a:lvl9pPr>
          </a:lstStyle>
          <a:p/>
        </p:txBody>
      </p:sp>
      <p:sp>
        <p:nvSpPr>
          <p:cNvPr id="55" name="Google Shape;55;p61"/>
          <p:cNvSpPr txBox="1"/>
          <p:nvPr/>
        </p:nvSpPr>
        <p:spPr>
          <a:xfrm>
            <a:off x="1056640" y="390144"/>
            <a:ext cx="4572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sr-Cyrl-RS" sz="60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1"/>
          <p:cNvSpPr txBox="1"/>
          <p:nvPr/>
        </p:nvSpPr>
        <p:spPr>
          <a:xfrm>
            <a:off x="4780280" y="390144"/>
            <a:ext cx="4572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sr-Cyrl-RS" sz="60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1"/>
          <p:cNvSpPr txBox="1"/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1"/>
          <p:cNvSpPr txBox="1"/>
          <p:nvPr>
            <p:ph idx="10" type="dt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1"/>
          <p:cNvSpPr txBox="1"/>
          <p:nvPr>
            <p:ph idx="12" type="sldNum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25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60" name="Google Shape;60;p61"/>
          <p:cNvSpPr txBox="1"/>
          <p:nvPr>
            <p:ph idx="11" type="ftr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750">
        <p:fade thruBlk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2"/>
          <p:cNvSpPr txBox="1"/>
          <p:nvPr/>
        </p:nvSpPr>
        <p:spPr>
          <a:xfrm>
            <a:off x="5328920" y="1330941"/>
            <a:ext cx="45720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sr-Cyrl-RS" sz="80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62"/>
          <p:cNvSpPr txBox="1"/>
          <p:nvPr>
            <p:ph idx="1" type="body"/>
          </p:nvPr>
        </p:nvSpPr>
        <p:spPr>
          <a:xfrm>
            <a:off x="838200" y="514351"/>
            <a:ext cx="4343400" cy="2571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40"/>
              <a:buChar char="?"/>
              <a:defRPr sz="2400"/>
            </a:lvl1pPr>
            <a:lvl2pPr indent="-312419" lvl="1" marL="9144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1320"/>
              <a:buChar char="?"/>
              <a:defRPr sz="2200"/>
            </a:lvl2pPr>
            <a:lvl3pPr indent="-3048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?"/>
              <a:defRPr sz="2000"/>
            </a:lvl3pPr>
            <a:lvl4pPr indent="-29718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 sz="1800"/>
            </a:lvl4pPr>
            <a:lvl5pPr indent="-297179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?"/>
              <a:defRPr sz="1800"/>
            </a:lvl5pPr>
            <a:lvl6pPr indent="-3048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?"/>
              <a:defRPr sz="2000"/>
            </a:lvl6pPr>
            <a:lvl7pPr indent="-3048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?"/>
              <a:defRPr sz="2000"/>
            </a:lvl7pPr>
            <a:lvl8pPr indent="-3048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?"/>
              <a:defRPr sz="2000"/>
            </a:lvl8pPr>
            <a:lvl9pPr indent="-3048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?"/>
              <a:defRPr sz="2000"/>
            </a:lvl9pPr>
          </a:lstStyle>
          <a:p/>
        </p:txBody>
      </p:sp>
      <p:sp>
        <p:nvSpPr>
          <p:cNvPr id="64" name="Google Shape;64;p62"/>
          <p:cNvSpPr txBox="1"/>
          <p:nvPr>
            <p:ph idx="2" type="body"/>
          </p:nvPr>
        </p:nvSpPr>
        <p:spPr>
          <a:xfrm>
            <a:off x="5715000" y="514351"/>
            <a:ext cx="2590800" cy="2571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72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9pPr>
          </a:lstStyle>
          <a:p/>
        </p:txBody>
      </p:sp>
      <p:sp>
        <p:nvSpPr>
          <p:cNvPr id="65" name="Google Shape;65;p62"/>
          <p:cNvSpPr txBox="1"/>
          <p:nvPr>
            <p:ph idx="10" type="dt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2"/>
          <p:cNvSpPr txBox="1"/>
          <p:nvPr>
            <p:ph idx="12" type="sldNum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25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67" name="Google Shape;67;p62"/>
          <p:cNvSpPr txBox="1"/>
          <p:nvPr>
            <p:ph idx="11" type="ftr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2"/>
          <p:cNvSpPr txBox="1"/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750">
        <p:fade thruBlk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3"/>
          <p:cNvSpPr/>
          <p:nvPr>
            <p:ph idx="2" type="pic"/>
          </p:nvPr>
        </p:nvSpPr>
        <p:spPr>
          <a:xfrm>
            <a:off x="1219200" y="459582"/>
            <a:ext cx="6705600" cy="1910239"/>
          </a:xfrm>
          <a:prstGeom prst="rect">
            <a:avLst/>
          </a:prstGeom>
          <a:noFill/>
          <a:ln>
            <a:noFill/>
          </a:ln>
          <a:effectLst>
            <a:outerShdw blurRad="152400" sx="90000" rotWithShape="0" dir="5400000" dist="317500" sy="-19000">
              <a:srgbClr val="000000">
                <a:alpha val="12941"/>
              </a:srgbClr>
            </a:outerShdw>
          </a:effectLst>
        </p:spPr>
      </p:sp>
      <p:sp>
        <p:nvSpPr>
          <p:cNvPr id="71" name="Google Shape;71;p63"/>
          <p:cNvSpPr txBox="1"/>
          <p:nvPr>
            <p:ph idx="1" type="body"/>
          </p:nvPr>
        </p:nvSpPr>
        <p:spPr>
          <a:xfrm>
            <a:off x="2743200" y="2589785"/>
            <a:ext cx="5029200" cy="5406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72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9pPr>
          </a:lstStyle>
          <a:p/>
        </p:txBody>
      </p:sp>
      <p:sp>
        <p:nvSpPr>
          <p:cNvPr id="72" name="Google Shape;72;p63"/>
          <p:cNvSpPr txBox="1"/>
          <p:nvPr/>
        </p:nvSpPr>
        <p:spPr>
          <a:xfrm>
            <a:off x="2435352" y="2498598"/>
            <a:ext cx="4572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sr-Cyrl-RS" sz="60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63"/>
          <p:cNvSpPr txBox="1"/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3"/>
          <p:cNvSpPr txBox="1"/>
          <p:nvPr>
            <p:ph idx="10" type="dt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3"/>
          <p:cNvSpPr txBox="1"/>
          <p:nvPr>
            <p:ph idx="12" type="sldNum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25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76" name="Google Shape;76;p63"/>
          <p:cNvSpPr txBox="1"/>
          <p:nvPr>
            <p:ph idx="11" type="ftr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750">
        <p:fade thruBlk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4F4651">
                  <a:alpha val="33725"/>
                </a:srgbClr>
              </a:gs>
              <a:gs pos="100000">
                <a:srgbClr val="242852">
                  <a:alpha val="7843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54"/>
          <p:cNvSpPr/>
          <p:nvPr/>
        </p:nvSpPr>
        <p:spPr>
          <a:xfrm rot="-1875725">
            <a:off x="1373221" y="778831"/>
            <a:ext cx="7240620" cy="4280240"/>
          </a:xfrm>
          <a:prstGeom prst="ellipse">
            <a:avLst/>
          </a:prstGeom>
          <a:gradFill>
            <a:gsLst>
              <a:gs pos="0">
                <a:srgbClr val="C3BCC5">
                  <a:alpha val="4705"/>
                </a:srgbClr>
              </a:gs>
              <a:gs pos="58000">
                <a:srgbClr val="242852">
                  <a:alpha val="0"/>
                </a:srgbClr>
              </a:gs>
              <a:gs pos="100000">
                <a:srgbClr val="242852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54"/>
          <p:cNvSpPr/>
          <p:nvPr/>
        </p:nvSpPr>
        <p:spPr>
          <a:xfrm rot="-3943090">
            <a:off x="418098" y="314349"/>
            <a:ext cx="4153854" cy="4480459"/>
          </a:xfrm>
          <a:prstGeom prst="ellipse">
            <a:avLst/>
          </a:prstGeom>
          <a:gradFill>
            <a:gsLst>
              <a:gs pos="0">
                <a:srgbClr val="C3BCC5">
                  <a:alpha val="5882"/>
                </a:srgbClr>
              </a:gs>
              <a:gs pos="58000">
                <a:srgbClr val="242852">
                  <a:alpha val="0"/>
                </a:srgbClr>
              </a:gs>
              <a:gs pos="100000">
                <a:srgbClr val="242852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54"/>
          <p:cNvSpPr/>
          <p:nvPr/>
        </p:nvSpPr>
        <p:spPr>
          <a:xfrm rot="-1875725">
            <a:off x="3277955" y="87641"/>
            <a:ext cx="6479362" cy="3566068"/>
          </a:xfrm>
          <a:prstGeom prst="ellipse">
            <a:avLst/>
          </a:prstGeom>
          <a:gradFill>
            <a:gsLst>
              <a:gs pos="0">
                <a:srgbClr val="C3BCC5">
                  <a:alpha val="5882"/>
                </a:srgbClr>
              </a:gs>
              <a:gs pos="58000">
                <a:srgbClr val="242852">
                  <a:alpha val="0"/>
                </a:srgbClr>
              </a:gs>
              <a:gs pos="100000">
                <a:srgbClr val="242852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54"/>
          <p:cNvSpPr txBox="1"/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Palatino Linotype"/>
              <a:buNone/>
              <a:defRPr b="0" i="0" sz="49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4"/>
          <p:cNvSpPr txBox="1"/>
          <p:nvPr>
            <p:ph idx="1" type="body"/>
          </p:nvPr>
        </p:nvSpPr>
        <p:spPr>
          <a:xfrm>
            <a:off x="2133600" y="514351"/>
            <a:ext cx="6096000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08610" lvl="0" marL="4572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Noto Sans Symbols"/>
              <a:buChar char="🙐"/>
              <a:defRPr b="0" i="0" sz="21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300990" lvl="1" marL="914400" marR="0" rtl="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lt1"/>
              </a:buClr>
              <a:buSzPts val="1140"/>
              <a:buFont typeface="Noto Sans Symbols"/>
              <a:buChar char="🙒"/>
              <a:defRPr b="0" i="0" sz="19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293369" lvl="2" marL="1371600" marR="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Noto Sans Symbols"/>
              <a:buChar char="🙓"/>
              <a:defRPr b="0" i="0" sz="17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28956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Char char="🙑"/>
              <a:defRPr b="0" i="0" sz="16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Noto Sans Symbols"/>
              <a:buChar char="🙐"/>
              <a:defRPr b="0" i="0" sz="15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281939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🙒"/>
              <a:defRPr b="0" i="0" sz="1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281939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🙓"/>
              <a:defRPr b="0" i="0" sz="1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28194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🙑"/>
              <a:defRPr b="0" i="0" sz="1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28194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🙐"/>
              <a:defRPr b="0" i="0" sz="1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12" name="Google Shape;12;p54"/>
          <p:cNvSpPr txBox="1"/>
          <p:nvPr>
            <p:ph idx="10" type="dt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54"/>
          <p:cNvSpPr txBox="1"/>
          <p:nvPr>
            <p:ph idx="11" type="ftr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54"/>
          <p:cNvSpPr txBox="1"/>
          <p:nvPr>
            <p:ph idx="12" type="sldNum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25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175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jpg"/><Relationship Id="rId10" Type="http://schemas.openxmlformats.org/officeDocument/2006/relationships/image" Target="../media/image15.jpg"/><Relationship Id="rId13" Type="http://schemas.openxmlformats.org/officeDocument/2006/relationships/image" Target="../media/image9.jpg"/><Relationship Id="rId1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6.jpg"/><Relationship Id="rId9" Type="http://schemas.openxmlformats.org/officeDocument/2006/relationships/image" Target="../media/image12.jpg"/><Relationship Id="rId5" Type="http://schemas.openxmlformats.org/officeDocument/2006/relationships/image" Target="../media/image5.jpg"/><Relationship Id="rId6" Type="http://schemas.openxmlformats.org/officeDocument/2006/relationships/image" Target="../media/image3.jpg"/><Relationship Id="rId7" Type="http://schemas.openxmlformats.org/officeDocument/2006/relationships/image" Target="../media/image2.jpg"/><Relationship Id="rId8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mailto:pripremna.nastava.2023@sremac.edu.rs" TargetMode="External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32.jpg"/><Relationship Id="rId7" Type="http://schemas.openxmlformats.org/officeDocument/2006/relationships/image" Target="../media/image4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gif"/><Relationship Id="rId4" Type="http://schemas.openxmlformats.org/officeDocument/2006/relationships/image" Target="../media/image21.jpg"/><Relationship Id="rId9" Type="http://schemas.openxmlformats.org/officeDocument/2006/relationships/image" Target="../media/image28.pn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31.jpg"/><Relationship Id="rId8" Type="http://schemas.openxmlformats.org/officeDocument/2006/relationships/image" Target="../media/image3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Relationship Id="rId4" Type="http://schemas.openxmlformats.org/officeDocument/2006/relationships/image" Target="../media/image37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38.jpg"/><Relationship Id="rId6" Type="http://schemas.openxmlformats.org/officeDocument/2006/relationships/image" Target="../media/image41.jpg"/><Relationship Id="rId7" Type="http://schemas.openxmlformats.org/officeDocument/2006/relationships/image" Target="../media/image3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9" Type="http://schemas.openxmlformats.org/officeDocument/2006/relationships/image" Target="../media/image179.png"/><Relationship Id="rId5" Type="http://schemas.openxmlformats.org/officeDocument/2006/relationships/image" Target="../media/image54.jpg"/><Relationship Id="rId6" Type="http://schemas.openxmlformats.org/officeDocument/2006/relationships/image" Target="../media/image61.jpg"/><Relationship Id="rId7" Type="http://schemas.openxmlformats.org/officeDocument/2006/relationships/image" Target="../media/image50.jpg"/><Relationship Id="rId8" Type="http://schemas.openxmlformats.org/officeDocument/2006/relationships/image" Target="../media/image4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Relationship Id="rId5" Type="http://schemas.openxmlformats.org/officeDocument/2006/relationships/image" Target="../media/image46.jpg"/><Relationship Id="rId6" Type="http://schemas.openxmlformats.org/officeDocument/2006/relationships/image" Target="../media/image4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jpg"/><Relationship Id="rId4" Type="http://schemas.openxmlformats.org/officeDocument/2006/relationships/image" Target="../media/image59.png"/><Relationship Id="rId5" Type="http://schemas.openxmlformats.org/officeDocument/2006/relationships/image" Target="../media/image5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ng"/><Relationship Id="rId4" Type="http://schemas.openxmlformats.org/officeDocument/2006/relationships/image" Target="../media/image57.png"/><Relationship Id="rId9" Type="http://schemas.openxmlformats.org/officeDocument/2006/relationships/image" Target="../media/image62.jpg"/><Relationship Id="rId5" Type="http://schemas.openxmlformats.org/officeDocument/2006/relationships/image" Target="../media/image58.jpg"/><Relationship Id="rId6" Type="http://schemas.openxmlformats.org/officeDocument/2006/relationships/image" Target="../media/image60.jpg"/><Relationship Id="rId7" Type="http://schemas.openxmlformats.org/officeDocument/2006/relationships/image" Target="../media/image71.jpg"/><Relationship Id="rId8" Type="http://schemas.openxmlformats.org/officeDocument/2006/relationships/image" Target="../media/image6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9.jpg"/><Relationship Id="rId4" Type="http://schemas.openxmlformats.org/officeDocument/2006/relationships/image" Target="../media/image68.jpg"/><Relationship Id="rId5" Type="http://schemas.openxmlformats.org/officeDocument/2006/relationships/image" Target="../media/image70.jpg"/><Relationship Id="rId6" Type="http://schemas.openxmlformats.org/officeDocument/2006/relationships/image" Target="../media/image6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4.jpg"/><Relationship Id="rId4" Type="http://schemas.openxmlformats.org/officeDocument/2006/relationships/image" Target="../media/image66.jpg"/><Relationship Id="rId5" Type="http://schemas.openxmlformats.org/officeDocument/2006/relationships/image" Target="../media/image65.jpg"/><Relationship Id="rId6" Type="http://schemas.openxmlformats.org/officeDocument/2006/relationships/image" Target="../media/image80.jp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81.jpg"/><Relationship Id="rId10" Type="http://schemas.openxmlformats.org/officeDocument/2006/relationships/image" Target="../media/image79.jpg"/><Relationship Id="rId13" Type="http://schemas.openxmlformats.org/officeDocument/2006/relationships/image" Target="../media/image83.jpg"/><Relationship Id="rId1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2.jpg"/><Relationship Id="rId4" Type="http://schemas.openxmlformats.org/officeDocument/2006/relationships/image" Target="../media/image76.jpg"/><Relationship Id="rId9" Type="http://schemas.openxmlformats.org/officeDocument/2006/relationships/image" Target="../media/image74.jpg"/><Relationship Id="rId5" Type="http://schemas.openxmlformats.org/officeDocument/2006/relationships/image" Target="../media/image72.jpg"/><Relationship Id="rId6" Type="http://schemas.openxmlformats.org/officeDocument/2006/relationships/image" Target="../media/image73.jpg"/><Relationship Id="rId7" Type="http://schemas.openxmlformats.org/officeDocument/2006/relationships/image" Target="../media/image77.jpg"/><Relationship Id="rId8" Type="http://schemas.openxmlformats.org/officeDocument/2006/relationships/image" Target="../media/image75.jp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91.png"/><Relationship Id="rId10" Type="http://schemas.openxmlformats.org/officeDocument/2006/relationships/image" Target="../media/image86.png"/><Relationship Id="rId12" Type="http://schemas.openxmlformats.org/officeDocument/2006/relationships/image" Target="../media/image9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4.png"/><Relationship Id="rId4" Type="http://schemas.openxmlformats.org/officeDocument/2006/relationships/image" Target="../media/image88.png"/><Relationship Id="rId9" Type="http://schemas.openxmlformats.org/officeDocument/2006/relationships/image" Target="../media/image87.png"/><Relationship Id="rId5" Type="http://schemas.openxmlformats.org/officeDocument/2006/relationships/image" Target="../media/image85.png"/><Relationship Id="rId6" Type="http://schemas.openxmlformats.org/officeDocument/2006/relationships/image" Target="../media/image92.png"/><Relationship Id="rId7" Type="http://schemas.openxmlformats.org/officeDocument/2006/relationships/image" Target="../media/image99.png"/><Relationship Id="rId8" Type="http://schemas.openxmlformats.org/officeDocument/2006/relationships/image" Target="../media/image9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6.jpg"/><Relationship Id="rId4" Type="http://schemas.openxmlformats.org/officeDocument/2006/relationships/image" Target="../media/image95.jpg"/><Relationship Id="rId5" Type="http://schemas.openxmlformats.org/officeDocument/2006/relationships/image" Target="../media/image89.jpg"/><Relationship Id="rId6" Type="http://schemas.openxmlformats.org/officeDocument/2006/relationships/image" Target="../media/image10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8.png"/><Relationship Id="rId4" Type="http://schemas.openxmlformats.org/officeDocument/2006/relationships/image" Target="../media/image94.jpg"/><Relationship Id="rId5" Type="http://schemas.openxmlformats.org/officeDocument/2006/relationships/image" Target="../media/image9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1.jpg"/><Relationship Id="rId4" Type="http://schemas.openxmlformats.org/officeDocument/2006/relationships/image" Target="../media/image102.jpg"/><Relationship Id="rId5" Type="http://schemas.openxmlformats.org/officeDocument/2006/relationships/image" Target="../media/image105.jpg"/><Relationship Id="rId6" Type="http://schemas.openxmlformats.org/officeDocument/2006/relationships/image" Target="../media/image104.jpg"/><Relationship Id="rId7" Type="http://schemas.openxmlformats.org/officeDocument/2006/relationships/image" Target="../media/image107.jpg"/><Relationship Id="rId8" Type="http://schemas.openxmlformats.org/officeDocument/2006/relationships/image" Target="../media/image10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6.jpg"/><Relationship Id="rId4" Type="http://schemas.openxmlformats.org/officeDocument/2006/relationships/image" Target="../media/image112.jpg"/><Relationship Id="rId5" Type="http://schemas.openxmlformats.org/officeDocument/2006/relationships/image" Target="../media/image109.jpg"/><Relationship Id="rId6" Type="http://schemas.openxmlformats.org/officeDocument/2006/relationships/image" Target="../media/image110.jpg"/><Relationship Id="rId7" Type="http://schemas.openxmlformats.org/officeDocument/2006/relationships/image" Target="../media/image11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3.jpg"/><Relationship Id="rId4" Type="http://schemas.openxmlformats.org/officeDocument/2006/relationships/image" Target="../media/image115.jpg"/><Relationship Id="rId5" Type="http://schemas.openxmlformats.org/officeDocument/2006/relationships/image" Target="../media/image116.jpg"/><Relationship Id="rId6" Type="http://schemas.openxmlformats.org/officeDocument/2006/relationships/image" Target="../media/image119.png"/><Relationship Id="rId7" Type="http://schemas.openxmlformats.org/officeDocument/2006/relationships/image" Target="../media/image11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8.jpg"/><Relationship Id="rId4" Type="http://schemas.openxmlformats.org/officeDocument/2006/relationships/image" Target="../media/image117.jpg"/><Relationship Id="rId5" Type="http://schemas.openxmlformats.org/officeDocument/2006/relationships/image" Target="../media/image120.png"/><Relationship Id="rId6" Type="http://schemas.openxmlformats.org/officeDocument/2006/relationships/image" Target="../media/image1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1.jpg"/><Relationship Id="rId4" Type="http://schemas.openxmlformats.org/officeDocument/2006/relationships/image" Target="../media/image124.jpg"/><Relationship Id="rId5" Type="http://schemas.openxmlformats.org/officeDocument/2006/relationships/image" Target="../media/image128.jpg"/><Relationship Id="rId6" Type="http://schemas.openxmlformats.org/officeDocument/2006/relationships/image" Target="../media/image122.jpg"/><Relationship Id="rId7" Type="http://schemas.openxmlformats.org/officeDocument/2006/relationships/image" Target="../media/image12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0.jpg"/><Relationship Id="rId4" Type="http://schemas.openxmlformats.org/officeDocument/2006/relationships/image" Target="../media/image125.jpg"/><Relationship Id="rId5" Type="http://schemas.openxmlformats.org/officeDocument/2006/relationships/image" Target="../media/image129.jpg"/><Relationship Id="rId6" Type="http://schemas.openxmlformats.org/officeDocument/2006/relationships/image" Target="../media/image127.jpg"/><Relationship Id="rId7" Type="http://schemas.openxmlformats.org/officeDocument/2006/relationships/image" Target="../media/image13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3.jpg"/><Relationship Id="rId4" Type="http://schemas.openxmlformats.org/officeDocument/2006/relationships/image" Target="../media/image13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5.jpg"/><Relationship Id="rId4" Type="http://schemas.openxmlformats.org/officeDocument/2006/relationships/image" Target="../media/image134.jpg"/><Relationship Id="rId5" Type="http://schemas.openxmlformats.org/officeDocument/2006/relationships/image" Target="../media/image13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8.png"/><Relationship Id="rId4" Type="http://schemas.openxmlformats.org/officeDocument/2006/relationships/image" Target="../media/image141.png"/><Relationship Id="rId5" Type="http://schemas.openxmlformats.org/officeDocument/2006/relationships/image" Target="../media/image140.jpg"/><Relationship Id="rId6" Type="http://schemas.openxmlformats.org/officeDocument/2006/relationships/image" Target="../media/image139.jpg"/><Relationship Id="rId7" Type="http://schemas.openxmlformats.org/officeDocument/2006/relationships/image" Target="../media/image143.jpg"/><Relationship Id="rId8" Type="http://schemas.openxmlformats.org/officeDocument/2006/relationships/image" Target="../media/image14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bbc.com/serbian/cyr/srbija-50479308" TargetMode="External"/><Relationship Id="rId4" Type="http://schemas.openxmlformats.org/officeDocument/2006/relationships/image" Target="../media/image144.jpg"/><Relationship Id="rId5" Type="http://schemas.openxmlformats.org/officeDocument/2006/relationships/image" Target="../media/image145.jpg"/><Relationship Id="rId6" Type="http://schemas.openxmlformats.org/officeDocument/2006/relationships/image" Target="../media/image146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7.jpg"/><Relationship Id="rId4" Type="http://schemas.openxmlformats.org/officeDocument/2006/relationships/image" Target="../media/image149.jpg"/><Relationship Id="rId5" Type="http://schemas.openxmlformats.org/officeDocument/2006/relationships/image" Target="../media/image148.jpg"/><Relationship Id="rId6" Type="http://schemas.openxmlformats.org/officeDocument/2006/relationships/image" Target="../media/image15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53.jpg"/><Relationship Id="rId4" Type="http://schemas.openxmlformats.org/officeDocument/2006/relationships/image" Target="../media/image151.jpg"/><Relationship Id="rId5" Type="http://schemas.openxmlformats.org/officeDocument/2006/relationships/image" Target="../media/image15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54.jpg"/><Relationship Id="rId4" Type="http://schemas.openxmlformats.org/officeDocument/2006/relationships/image" Target="../media/image155.jpg"/><Relationship Id="rId5" Type="http://schemas.openxmlformats.org/officeDocument/2006/relationships/image" Target="../media/image156.jpg"/><Relationship Id="rId6" Type="http://schemas.openxmlformats.org/officeDocument/2006/relationships/image" Target="../media/image157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59.jpg"/><Relationship Id="rId4" Type="http://schemas.openxmlformats.org/officeDocument/2006/relationships/image" Target="../media/image161.jpg"/><Relationship Id="rId5" Type="http://schemas.openxmlformats.org/officeDocument/2006/relationships/image" Target="../media/image160.png"/><Relationship Id="rId6" Type="http://schemas.openxmlformats.org/officeDocument/2006/relationships/image" Target="../media/image16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58.jpg"/><Relationship Id="rId4" Type="http://schemas.openxmlformats.org/officeDocument/2006/relationships/image" Target="../media/image164.jpg"/><Relationship Id="rId5" Type="http://schemas.openxmlformats.org/officeDocument/2006/relationships/image" Target="../media/image163.jpg"/><Relationship Id="rId6" Type="http://schemas.openxmlformats.org/officeDocument/2006/relationships/image" Target="../media/image166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8.png"/><Relationship Id="rId4" Type="http://schemas.openxmlformats.org/officeDocument/2006/relationships/image" Target="../media/image167.png"/><Relationship Id="rId5" Type="http://schemas.openxmlformats.org/officeDocument/2006/relationships/image" Target="../media/image165.jpg"/><Relationship Id="rId6" Type="http://schemas.openxmlformats.org/officeDocument/2006/relationships/image" Target="../media/image169.jpg"/><Relationship Id="rId7" Type="http://schemas.openxmlformats.org/officeDocument/2006/relationships/image" Target="../media/image18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72.png"/><Relationship Id="rId4" Type="http://schemas.openxmlformats.org/officeDocument/2006/relationships/image" Target="../media/image170.jpg"/><Relationship Id="rId5" Type="http://schemas.openxmlformats.org/officeDocument/2006/relationships/image" Target="../media/image171.jpg"/><Relationship Id="rId6" Type="http://schemas.openxmlformats.org/officeDocument/2006/relationships/image" Target="../media/image17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74.jpg"/><Relationship Id="rId4" Type="http://schemas.openxmlformats.org/officeDocument/2006/relationships/image" Target="../media/image175.png"/><Relationship Id="rId5" Type="http://schemas.openxmlformats.org/officeDocument/2006/relationships/image" Target="../media/image17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76.jpg"/><Relationship Id="rId4" Type="http://schemas.openxmlformats.org/officeDocument/2006/relationships/image" Target="../media/image177.jpg"/><Relationship Id="rId5" Type="http://schemas.openxmlformats.org/officeDocument/2006/relationships/image" Target="../media/image181.jpg"/><Relationship Id="rId6" Type="http://schemas.openxmlformats.org/officeDocument/2006/relationships/image" Target="../media/image184.jpg"/><Relationship Id="rId7" Type="http://schemas.openxmlformats.org/officeDocument/2006/relationships/image" Target="../media/image18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82.png"/><Relationship Id="rId4" Type="http://schemas.openxmlformats.org/officeDocument/2006/relationships/image" Target="../media/image185.jpg"/><Relationship Id="rId5" Type="http://schemas.openxmlformats.org/officeDocument/2006/relationships/image" Target="../media/image186.jpg"/><Relationship Id="rId6" Type="http://schemas.openxmlformats.org/officeDocument/2006/relationships/image" Target="../media/image17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87.jpg"/><Relationship Id="rId4" Type="http://schemas.openxmlformats.org/officeDocument/2006/relationships/image" Target="../media/image190.jpg"/><Relationship Id="rId9" Type="http://schemas.openxmlformats.org/officeDocument/2006/relationships/image" Target="../media/image189.jpg"/><Relationship Id="rId5" Type="http://schemas.openxmlformats.org/officeDocument/2006/relationships/image" Target="../media/image188.jpg"/><Relationship Id="rId6" Type="http://schemas.openxmlformats.org/officeDocument/2006/relationships/image" Target="../media/image193.jpg"/><Relationship Id="rId7" Type="http://schemas.openxmlformats.org/officeDocument/2006/relationships/image" Target="../media/image191.jpg"/><Relationship Id="rId8" Type="http://schemas.openxmlformats.org/officeDocument/2006/relationships/image" Target="../media/image192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9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/>
          <p:nvPr>
            <p:ph type="ctrTitle"/>
          </p:nvPr>
        </p:nvSpPr>
        <p:spPr>
          <a:xfrm>
            <a:off x="1485900" y="133350"/>
            <a:ext cx="7543800" cy="16144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alatino Linotype"/>
              <a:buNone/>
            </a:pPr>
            <a:r>
              <a:rPr lang="sr-Cyrl-RS" sz="5400"/>
              <a:t>Прва нишка гимназија </a:t>
            </a:r>
            <a:br>
              <a:rPr lang="sr-Cyrl-RS" sz="5400"/>
            </a:br>
            <a:r>
              <a:rPr lang="sr-Cyrl-RS" sz="5400"/>
              <a:t>„Стеван Сремац“</a:t>
            </a:r>
            <a:endParaRPr sz="5400"/>
          </a:p>
        </p:txBody>
      </p:sp>
      <p:sp>
        <p:nvSpPr>
          <p:cNvPr id="94" name="Google Shape;94;p1"/>
          <p:cNvSpPr txBox="1"/>
          <p:nvPr>
            <p:ph idx="1" type="subTitle"/>
          </p:nvPr>
        </p:nvSpPr>
        <p:spPr>
          <a:xfrm>
            <a:off x="5638800" y="1797821"/>
            <a:ext cx="25146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60"/>
              <a:buNone/>
            </a:pPr>
            <a:r>
              <a:rPr lang="sr-Cyrl-RS"/>
              <a:t>1878-2024.</a:t>
            </a:r>
            <a:endParaRPr/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6169" y="2771606"/>
            <a:ext cx="6096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1926" y="2726385"/>
            <a:ext cx="621659" cy="2331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9851" y="2609681"/>
            <a:ext cx="65278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15215" y="2604629"/>
            <a:ext cx="654127" cy="245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69346" y="1800056"/>
            <a:ext cx="868680" cy="32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68353" y="2888553"/>
            <a:ext cx="578414" cy="216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822642" y="2750572"/>
            <a:ext cx="615209" cy="2307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560435" y="2219486"/>
            <a:ext cx="756832" cy="283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4241" y="1541969"/>
            <a:ext cx="939049" cy="352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65874" y="2335856"/>
            <a:ext cx="725800" cy="27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014258" y="2485856"/>
            <a:ext cx="6858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/>
          <p:nvPr>
            <p:ph idx="1" type="body"/>
          </p:nvPr>
        </p:nvSpPr>
        <p:spPr>
          <a:xfrm>
            <a:off x="177940" y="218208"/>
            <a:ext cx="8736858" cy="4545177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Како би се ученици пријавили за припремну наставу потребно је да на мејл адресу</a:t>
            </a:r>
            <a:r>
              <a:rPr lang="sr-Cyrl-RS"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sr-Cyrl-R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pripremna.nastava.2024@sremac.edu.rs</a:t>
            </a:r>
            <a:r>
              <a:rPr lang="sr-Cyrl-RS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sr-Cyrl-RS"/>
              <a:t>пошаљу следеће податке: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 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1. име и презиме ученика,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2. име своје основне школе,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3. смер који желе да упишу у гимназији (филолошки смер или географско-историјски смер или сценски и аудио-визуелни смер),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4. контакт мејл адресу 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(која треба да буде </a:t>
            </a:r>
            <a:r>
              <a:rPr i="1" lang="sr-Cyrl-RS"/>
              <a:t>gmail </a:t>
            </a:r>
            <a:r>
              <a:rPr lang="sr-Cyrl-RS"/>
              <a:t>адреса!!)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5. контакт телефон.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 sz="1800"/>
              <a:t> </a:t>
            </a:r>
            <a:endParaRPr/>
          </a:p>
        </p:txBody>
      </p:sp>
      <p:pic>
        <p:nvPicPr>
          <p:cNvPr id="165" name="Google Shape;16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1093" y="2841388"/>
            <a:ext cx="2907846" cy="205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6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 txBox="1"/>
          <p:nvPr>
            <p:ph idx="1" type="body"/>
          </p:nvPr>
        </p:nvSpPr>
        <p:spPr>
          <a:xfrm>
            <a:off x="177940" y="218209"/>
            <a:ext cx="8736858" cy="4194304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Када ученици пошаљу мејл на тражену адресу (</a:t>
            </a:r>
            <a:r>
              <a:rPr lang="sr-Cyrl-RS">
                <a:solidFill>
                  <a:schemeClr val="lt2"/>
                </a:solidFill>
              </a:rPr>
              <a:t>pripremna.nastava.2024@sremac.edu.rs</a:t>
            </a:r>
            <a:r>
              <a:rPr lang="sr-Cyrl-RS"/>
              <a:t>) у одговору  на тај мејл добиће сва потребна даља упутства.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t/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Припремна настава почиње крајем марта 2024. године па позивамо све заинтересоване ученике 8. разреда да се благовремено пријаве за смер који желе. 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 sz="1800"/>
              <a:t> </a:t>
            </a:r>
            <a:endParaRPr/>
          </a:p>
        </p:txBody>
      </p:sp>
      <p:pic>
        <p:nvPicPr>
          <p:cNvPr id="171" name="Google Shape;17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1093" y="2841388"/>
            <a:ext cx="2907846" cy="205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"/>
          <p:cNvSpPr txBox="1"/>
          <p:nvPr>
            <p:ph type="title"/>
          </p:nvPr>
        </p:nvSpPr>
        <p:spPr>
          <a:xfrm>
            <a:off x="363947" y="57150"/>
            <a:ext cx="6101517" cy="764681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b="1" lang="sr-Cyrl-RS" sz="2400">
                <a:latin typeface="Palatino Linotype"/>
                <a:ea typeface="Palatino Linotype"/>
                <a:cs typeface="Palatino Linotype"/>
                <a:sym typeface="Palatino Linotype"/>
              </a:rPr>
              <a:t>И они су ишли у „Сремац”</a:t>
            </a:r>
            <a:endParaRPr b="1" sz="240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7" name="Google Shape;177;p12"/>
          <p:cNvSpPr txBox="1"/>
          <p:nvPr/>
        </p:nvSpPr>
        <p:spPr>
          <a:xfrm>
            <a:off x="693400" y="4213928"/>
            <a:ext cx="2301260" cy="615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Бранко Миљковић, </a:t>
            </a:r>
            <a:r>
              <a:rPr b="0" i="0" lang="sr-Cyrl-RS" sz="16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песник</a:t>
            </a:r>
            <a:endParaRPr b="0" i="0" sz="16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8" name="Google Shape;178;p12"/>
          <p:cNvSpPr txBox="1"/>
          <p:nvPr/>
        </p:nvSpPr>
        <p:spPr>
          <a:xfrm>
            <a:off x="3695700" y="3971075"/>
            <a:ext cx="1752600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Борислав</a:t>
            </a:r>
            <a:r>
              <a:rPr b="0" i="0" lang="sr-Cyrl-RS" sz="16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Бора Станковић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sr-Cyrl-RS" sz="16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писац</a:t>
            </a:r>
            <a:endParaRPr b="0" i="0" sz="16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79" name="Google Shape;17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15683">
            <a:off x="6347791" y="1269544"/>
            <a:ext cx="2456917" cy="2527115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sp>
        <p:nvSpPr>
          <p:cNvPr id="180" name="Google Shape;180;p12"/>
          <p:cNvSpPr txBox="1"/>
          <p:nvPr/>
        </p:nvSpPr>
        <p:spPr>
          <a:xfrm>
            <a:off x="6370671" y="4094185"/>
            <a:ext cx="220980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Љубиша</a:t>
            </a:r>
            <a:r>
              <a:rPr b="0" i="0" lang="sr-Cyrl-RS" sz="16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Самарџић</a:t>
            </a:r>
            <a:endParaRPr b="0" i="0" sz="16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sr-Cyrl-RS" sz="16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глумац </a:t>
            </a:r>
            <a:endParaRPr b="0" i="0" sz="16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81" name="Google Shape;18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47602">
            <a:off x="323669" y="1314450"/>
            <a:ext cx="2659703" cy="2572062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pic>
        <p:nvPicPr>
          <p:cNvPr id="182" name="Google Shape;18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68750" y="1253345"/>
            <a:ext cx="2606500" cy="2435957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 txBox="1"/>
          <p:nvPr/>
        </p:nvSpPr>
        <p:spPr>
          <a:xfrm>
            <a:off x="304799" y="101942"/>
            <a:ext cx="8711609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Прва нишка гимназија “Стеван Сремац” на Интернету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8" name="Google Shape;188;p13"/>
          <p:cNvSpPr txBox="1"/>
          <p:nvPr>
            <p:ph type="title"/>
          </p:nvPr>
        </p:nvSpPr>
        <p:spPr>
          <a:xfrm>
            <a:off x="888703" y="4083031"/>
            <a:ext cx="7543800" cy="5783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b="1" lang="sr-Cyrl-RS" sz="2400">
                <a:latin typeface="Arial"/>
                <a:ea typeface="Arial"/>
                <a:cs typeface="Arial"/>
                <a:sym typeface="Arial"/>
              </a:rPr>
              <a:t>www.sremac.edu.rs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7854" y="671663"/>
            <a:ext cx="5808292" cy="3303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467" y="1165702"/>
            <a:ext cx="6459367" cy="3537272"/>
          </a:xfrm>
          <a:prstGeom prst="rect">
            <a:avLst/>
          </a:prstGeom>
          <a:solidFill>
            <a:srgbClr val="ECECEC"/>
          </a:solidFill>
          <a:ln cap="sq" cmpd="sng" w="762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7843"/>
              </a:srgbClr>
            </a:outerShdw>
          </a:effectLst>
        </p:spPr>
      </p:pic>
      <p:sp>
        <p:nvSpPr>
          <p:cNvPr id="195" name="Google Shape;195;p14"/>
          <p:cNvSpPr txBox="1"/>
          <p:nvPr/>
        </p:nvSpPr>
        <p:spPr>
          <a:xfrm>
            <a:off x="304800" y="101942"/>
            <a:ext cx="8690344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Прва нишка гимназија “Стеван Сремац” на Интернету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Facebook страница школе, </a:t>
            </a: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али има нас и на Инстаграму</a:t>
            </a:r>
            <a:r>
              <a:rPr b="1" i="1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!</a:t>
            </a:r>
            <a:endParaRPr b="1" i="1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"/>
          <p:cNvSpPr txBox="1"/>
          <p:nvPr/>
        </p:nvSpPr>
        <p:spPr>
          <a:xfrm>
            <a:off x="243840" y="101942"/>
            <a:ext cx="84582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Кабинети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descr="C:\Users\Tanja\---SKOLA---\PromoSkola\Kabinet\78543896_3119463528070149_4265878762404446208_o.jpg" id="201" name="Google Shape;2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520" y="2934162"/>
            <a:ext cx="2403191" cy="1800000"/>
          </a:xfrm>
          <a:prstGeom prst="rect">
            <a:avLst/>
          </a:prstGeom>
          <a:noFill/>
          <a:ln cap="sq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784"/>
              </a:srgbClr>
            </a:outerShdw>
          </a:effectLst>
        </p:spPr>
      </p:pic>
      <p:pic>
        <p:nvPicPr>
          <p:cNvPr descr="C:\Users\Tanja\---SKOLA---\PromoSkola\Kabinet\16716333_1632939226722594_8747220807497543620_o.jpg" id="202" name="Google Shape;20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875" y="771750"/>
            <a:ext cx="2403191" cy="1800000"/>
          </a:xfrm>
          <a:prstGeom prst="rect">
            <a:avLst/>
          </a:prstGeom>
          <a:noFill/>
          <a:ln cap="sq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784"/>
              </a:srgbClr>
            </a:outerShdw>
          </a:effectLst>
        </p:spPr>
      </p:pic>
      <p:pic>
        <p:nvPicPr>
          <p:cNvPr descr="C:\Users\Tanja\---SKOLA---\PromoSkola\Kabinet\16819082_1632938713389312_7948005818309896220_o.jpg" id="203" name="Google Shape;20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1415" y="771750"/>
            <a:ext cx="2403191" cy="1800000"/>
          </a:xfrm>
          <a:prstGeom prst="rect">
            <a:avLst/>
          </a:prstGeom>
          <a:noFill/>
          <a:ln cap="sq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784"/>
              </a:srgbClr>
            </a:outerShdw>
          </a:effectLst>
        </p:spPr>
      </p:pic>
      <p:pic>
        <p:nvPicPr>
          <p:cNvPr descr="C:\Users\Tanja\---SKOLA---\PromoSkola\Kabinet\76204545_3119463488070153_2951158035801702400_o.jpg" id="204" name="Google Shape;20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11416" y="2934162"/>
            <a:ext cx="2403191" cy="1800000"/>
          </a:xfrm>
          <a:prstGeom prst="rect">
            <a:avLst/>
          </a:prstGeom>
          <a:noFill/>
          <a:ln cap="sq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784"/>
              </a:srgbClr>
            </a:outerShdw>
          </a:effectLst>
        </p:spPr>
      </p:pic>
      <p:pic>
        <p:nvPicPr>
          <p:cNvPr descr="C:\Users\Tanja\---SKOLA---\PromoSkola\SlikeSkole\LAV_8971.JPG" id="205" name="Google Shape;205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60433" y="771750"/>
            <a:ext cx="2641607" cy="396241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lgebra_md_wht" id="210" name="Google Shape;21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0039" y="3828040"/>
            <a:ext cx="1546899" cy="8795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004" id="211" name="Google Shape;21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2260997"/>
            <a:ext cx="1849335" cy="2686050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</p:pic>
      <p:pic>
        <p:nvPicPr>
          <p:cNvPr descr="hemicarke" id="212" name="Google Shape;21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800" y="285751"/>
            <a:ext cx="2700000" cy="1799999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</p:pic>
      <p:pic>
        <p:nvPicPr>
          <p:cNvPr id="213" name="Google Shape;213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37501" y="2422875"/>
            <a:ext cx="4831399" cy="2524172"/>
          </a:xfrm>
          <a:prstGeom prst="roundRect">
            <a:avLst>
              <a:gd fmla="val 3686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C:\Users\Tanja\---SKOLA---\PromoSkola\SlikeSkole\LAV_8871.JPG" id="214" name="Google Shape;214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11091" y="435911"/>
            <a:ext cx="2639836" cy="1760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anja\---SKOLA---\PromoSkola\SlikeSkole\LAV_3210.JPG" id="215" name="Google Shape;215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85418" y="285750"/>
            <a:ext cx="27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54698" y="2419027"/>
            <a:ext cx="1539719" cy="10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Tanja\---SKOLA---\PromoSkola\SlikeSkole\GeoIsto\IMG_20201118_162826.jpg" id="221" name="Google Shape;22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789" y="242266"/>
            <a:ext cx="3105978" cy="23294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anja\---SKOLA---\PromoSkola\SlikeSkole\GeoIsto\IMG_20201118_162309.jpg" id="222" name="Google Shape;22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3195" y="2861641"/>
            <a:ext cx="2831704" cy="21237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anja\---SKOLA---\PromoSkola\SlikeSkole\index.jpg" id="223" name="Google Shape;223;p17"/>
          <p:cNvPicPr preferRelativeResize="0"/>
          <p:nvPr/>
        </p:nvPicPr>
        <p:blipFill rotWithShape="1">
          <a:blip r:embed="rId5">
            <a:alphaModFix/>
          </a:blip>
          <a:srcRect b="3342" l="0" r="0" t="69311"/>
          <a:stretch/>
        </p:blipFill>
        <p:spPr>
          <a:xfrm>
            <a:off x="6275567" y="242266"/>
            <a:ext cx="2626960" cy="10794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anja\---SKOLA---\PromoSkola\SlikeSkole\GeoIsto\IMG_20201118_162210.jpg" id="224" name="Google Shape;224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02788" y="1700691"/>
            <a:ext cx="3575151" cy="26813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anja\---SKOLA---\PromoSkola\SlikeSkole\index.jpg" id="225" name="Google Shape;225;p17"/>
          <p:cNvPicPr preferRelativeResize="0"/>
          <p:nvPr/>
        </p:nvPicPr>
        <p:blipFill rotWithShape="1">
          <a:blip r:embed="rId5">
            <a:alphaModFix/>
          </a:blip>
          <a:srcRect b="30587" l="0" r="0" t="1"/>
          <a:stretch/>
        </p:blipFill>
        <p:spPr>
          <a:xfrm>
            <a:off x="175828" y="2911825"/>
            <a:ext cx="2025583" cy="2023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"/>
          <p:cNvSpPr/>
          <p:nvPr/>
        </p:nvSpPr>
        <p:spPr>
          <a:xfrm>
            <a:off x="304800" y="121571"/>
            <a:ext cx="55626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Школска библиотека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31" name="Google Shape;231;p18"/>
          <p:cNvSpPr/>
          <p:nvPr/>
        </p:nvSpPr>
        <p:spPr>
          <a:xfrm>
            <a:off x="381000" y="512740"/>
            <a:ext cx="50291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32" name="Google Shape;23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2080" y="321596"/>
            <a:ext cx="3311657" cy="1710623"/>
          </a:xfrm>
          <a:prstGeom prst="round2DiagRect">
            <a:avLst>
              <a:gd fmla="val 5085" name="adj1"/>
              <a:gd fmla="val 0" name="adj2"/>
            </a:avLst>
          </a:prstGeom>
          <a:noFill/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784"/>
              </a:srgbClr>
            </a:outerShdw>
          </a:effectLst>
        </p:spPr>
      </p:pic>
      <p:pic>
        <p:nvPicPr>
          <p:cNvPr id="233" name="Google Shape;23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9408" y="2876550"/>
            <a:ext cx="2664329" cy="2034391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234" name="Google Shape;23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263" y="3474720"/>
            <a:ext cx="2865837" cy="1436221"/>
          </a:xfrm>
          <a:prstGeom prst="roundRect">
            <a:avLst>
              <a:gd fmla="val 6221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C:\Users\Tanja\---SKOLA---\PromoSkola\SlikeSkole\LAV_8981.JPG" id="235" name="Google Shape;235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4800" y="1000604"/>
            <a:ext cx="27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anja\---SKOLA---\PromoSkola\SlikeSkole\IMG_1505.JPG" id="236" name="Google Shape;236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94222" y="2248551"/>
            <a:ext cx="2863680" cy="1909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 txBox="1"/>
          <p:nvPr>
            <p:ph type="title"/>
          </p:nvPr>
        </p:nvSpPr>
        <p:spPr>
          <a:xfrm>
            <a:off x="152400" y="209550"/>
            <a:ext cx="8610600" cy="2015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lang="sr-Cyrl-RS" sz="2400"/>
              <a:t>Ученици учествују у бројним активностима у животу и раду школе, кроз секције, такмичења, спорт...</a:t>
            </a:r>
            <a:br>
              <a:rPr lang="sr-Cyrl-RS" sz="2400"/>
            </a:br>
            <a:r>
              <a:rPr lang="sr-Cyrl-RS" sz="2400"/>
              <a:t>Погледај слике са различитих манифестација</a:t>
            </a:r>
            <a:br>
              <a:rPr lang="sr-Cyrl-RS" sz="2400"/>
            </a:br>
            <a:endParaRPr sz="2400"/>
          </a:p>
        </p:txBody>
      </p:sp>
      <p:sp>
        <p:nvSpPr>
          <p:cNvPr id="242" name="Google Shape;242;p19"/>
          <p:cNvSpPr txBox="1"/>
          <p:nvPr/>
        </p:nvSpPr>
        <p:spPr>
          <a:xfrm>
            <a:off x="4288669" y="4287660"/>
            <a:ext cx="471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Да ли знаш да смо прошле године прославили 145 година постојања?</a:t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43" name="Google Shape;24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2750" y="2319404"/>
            <a:ext cx="2331400" cy="139066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2400" kx="110000" rotWithShape="0" algn="tl" dir="900000" dist="12000" sy="98000" ky="20000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remob" id="110" name="Google Shape;11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953" y="1962150"/>
            <a:ext cx="1825625" cy="2514600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0000"/>
              </a:srgbClr>
            </a:outerShdw>
          </a:effectLst>
        </p:spPr>
      </p:pic>
      <p:sp>
        <p:nvSpPr>
          <p:cNvPr id="111" name="Google Shape;111;p2"/>
          <p:cNvSpPr txBox="1"/>
          <p:nvPr>
            <p:ph idx="4294967295" type="body"/>
          </p:nvPr>
        </p:nvSpPr>
        <p:spPr>
          <a:xfrm>
            <a:off x="6870065" y="4629150"/>
            <a:ext cx="2057400" cy="342900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81000" lvl="0" marL="3810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Palatino Linotype"/>
              <a:buNone/>
            </a:pPr>
            <a:r>
              <a:rPr lang="sr-Cyrl-RS" sz="1800"/>
              <a:t>Стеван Сремац</a:t>
            </a:r>
            <a:endParaRPr sz="1800"/>
          </a:p>
        </p:txBody>
      </p:sp>
      <p:sp>
        <p:nvSpPr>
          <p:cNvPr id="112" name="Google Shape;112;p2"/>
          <p:cNvSpPr txBox="1"/>
          <p:nvPr>
            <p:ph idx="4294967295" type="body"/>
          </p:nvPr>
        </p:nvSpPr>
        <p:spPr>
          <a:xfrm>
            <a:off x="78983" y="3219450"/>
            <a:ext cx="1981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56032" lvl="0" marL="27432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Palatino Linotype"/>
              <a:buNone/>
            </a:pPr>
            <a:r>
              <a:rPr lang="sr-Cyrl-RS" sz="1800"/>
              <a:t>Кнез Милан</a:t>
            </a:r>
            <a:endParaRPr sz="1800"/>
          </a:p>
          <a:p>
            <a:pPr indent="-256032" lvl="0" marL="27432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Palatino Linotype"/>
              <a:buNone/>
            </a:pPr>
            <a:r>
              <a:rPr lang="sr-Cyrl-RS" sz="1800"/>
              <a:t>Обреновић</a:t>
            </a:r>
            <a:endParaRPr sz="1800"/>
          </a:p>
        </p:txBody>
      </p:sp>
      <p:pic>
        <p:nvPicPr>
          <p:cNvPr descr="n550805741_363265_1128" id="113" name="Google Shape;11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864" y="1309517"/>
            <a:ext cx="1595438" cy="1828800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0000"/>
              </a:srgbClr>
            </a:outerShdw>
          </a:effectLst>
        </p:spPr>
      </p:pic>
      <p:sp>
        <p:nvSpPr>
          <p:cNvPr id="114" name="Google Shape;114;p2"/>
          <p:cNvSpPr txBox="1"/>
          <p:nvPr/>
        </p:nvSpPr>
        <p:spPr>
          <a:xfrm>
            <a:off x="2051145" y="1276350"/>
            <a:ext cx="66294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 јесен  1878. године, 27. септембра, Влада Кнежевине Србије на основу указа кнеза Милана Обреновића оснива велику Гимназију у Нишу</a:t>
            </a:r>
            <a:r>
              <a:rPr b="0" i="0" lang="sr-Cyrl-RS" sz="20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2051145" y="2236428"/>
            <a:ext cx="5105400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25. септембра 1879. године, за предавача је постављен Стеван Сремац, чије име, од школске 1951/52. године, носи наша Гимназија.</a:t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69514" y="193418"/>
            <a:ext cx="902108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Прва нишка гимназија „Стеван Сремац”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"/>
          <p:cNvSpPr txBox="1"/>
          <p:nvPr>
            <p:ph idx="1" type="body"/>
          </p:nvPr>
        </p:nvSpPr>
        <p:spPr>
          <a:xfrm>
            <a:off x="2133600" y="514351"/>
            <a:ext cx="6096000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None/>
            </a:pPr>
            <a:r>
              <a:t/>
            </a:r>
            <a:endParaRPr/>
          </a:p>
        </p:txBody>
      </p:sp>
      <p:sp>
        <p:nvSpPr>
          <p:cNvPr id="249" name="Google Shape;249;p20"/>
          <p:cNvSpPr txBox="1"/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50" name="Google Shape;250;p20"/>
          <p:cNvSpPr/>
          <p:nvPr/>
        </p:nvSpPr>
        <p:spPr>
          <a:xfrm>
            <a:off x="370396" y="426373"/>
            <a:ext cx="6828183" cy="3574127"/>
          </a:xfrm>
          <a:prstGeom prst="rect">
            <a:avLst/>
          </a:prstGeom>
          <a:noFill/>
          <a:ln>
            <a:noFill/>
          </a:ln>
        </p:spPr>
      </p:sp>
      <p:pic>
        <p:nvPicPr>
          <p:cNvPr id="251" name="Google Shape;25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2335" y="567516"/>
            <a:ext cx="4937760" cy="329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079" y="608979"/>
            <a:ext cx="5937637" cy="395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71934" y="1236706"/>
            <a:ext cx="5554979" cy="370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9261" y="617559"/>
            <a:ext cx="5937637" cy="39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83080" y="800100"/>
            <a:ext cx="6446520" cy="429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72854" y="156544"/>
            <a:ext cx="3294157" cy="49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9090" y="-45720"/>
            <a:ext cx="708582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9361" y="96041"/>
            <a:ext cx="4145279" cy="4993882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</p:pic>
      <p:pic>
        <p:nvPicPr>
          <p:cNvPr id="263" name="Google Shape;26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" y="1314450"/>
            <a:ext cx="7302500" cy="3625454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</p:pic>
      <p:sp>
        <p:nvSpPr>
          <p:cNvPr id="264" name="Google Shape;264;p21"/>
          <p:cNvSpPr txBox="1"/>
          <p:nvPr/>
        </p:nvSpPr>
        <p:spPr>
          <a:xfrm>
            <a:off x="76200" y="96041"/>
            <a:ext cx="25146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Представа „Бог“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5" name="Google Shape;265;p21"/>
          <p:cNvSpPr txBox="1"/>
          <p:nvPr/>
        </p:nvSpPr>
        <p:spPr>
          <a:xfrm>
            <a:off x="6705600" y="400051"/>
            <a:ext cx="2184400" cy="1022349"/>
          </a:xfrm>
          <a:prstGeom prst="rect">
            <a:avLst/>
          </a:prstGeom>
          <a:noFill/>
          <a:ln>
            <a:noFill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sr-Cyrl-RS" sz="6000" u="none" cap="none" strike="noStrike">
                <a:solidFill>
                  <a:srgbClr val="AA9DAD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2012.</a:t>
            </a:r>
            <a:endParaRPr b="1" i="0" sz="6000" u="none" cap="none" strike="noStrike">
              <a:solidFill>
                <a:srgbClr val="AA9DAD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66" name="Google Shape;26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38600" y="190500"/>
            <a:ext cx="4942177" cy="2457450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</p:pic>
      <p:pic>
        <p:nvPicPr>
          <p:cNvPr id="267" name="Google Shape;26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6740" y="2343150"/>
            <a:ext cx="5077260" cy="2518920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0" presetSubtype="0">
                                  <p:stCondLst>
                                    <p:cond delay="7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9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9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2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amkon" id="272" name="Google Shape;27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25" y="114300"/>
            <a:ext cx="4565650" cy="4857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g" id="273" name="Google Shape;27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9625" y="1286666"/>
            <a:ext cx="2667000" cy="3685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g2" id="274" name="Google Shape;27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67377" y="1286666"/>
            <a:ext cx="2667000" cy="3685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2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5607" y="13170"/>
            <a:ext cx="4424351" cy="1192903"/>
          </a:xfrm>
          <a:prstGeom prst="rect">
            <a:avLst/>
          </a:prstGeom>
          <a:solidFill>
            <a:srgbClr val="ECECEC"/>
          </a:solidFill>
          <a:ln cap="sq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80" name="Google Shape;28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0400" y="0"/>
            <a:ext cx="4736008" cy="1192904"/>
          </a:xfrm>
          <a:prstGeom prst="rect">
            <a:avLst/>
          </a:prstGeom>
          <a:noFill/>
          <a:ln cap="sq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784"/>
              </a:srgbClr>
            </a:outerShdw>
          </a:effectLst>
        </p:spPr>
      </p:pic>
      <p:pic>
        <p:nvPicPr>
          <p:cNvPr id="281" name="Google Shape;28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46798" y="1168616"/>
            <a:ext cx="3876529" cy="205274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292100" rotWithShape="0" algn="tl" dir="2700000" dist="139700">
              <a:srgbClr val="333333">
                <a:alpha val="62745"/>
              </a:srgbClr>
            </a:outerShdw>
          </a:effectLst>
        </p:spPr>
      </p:pic>
      <p:pic>
        <p:nvPicPr>
          <p:cNvPr id="282" name="Google Shape;282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" y="1178925"/>
            <a:ext cx="3800827" cy="1931296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292100" rotWithShape="0" algn="tl" dir="2700000" dist="139700">
              <a:srgbClr val="333333">
                <a:alpha val="62745"/>
              </a:srgbClr>
            </a:outerShdw>
          </a:effectLst>
        </p:spPr>
      </p:pic>
      <p:pic>
        <p:nvPicPr>
          <p:cNvPr id="283" name="Google Shape;283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673" y="3017559"/>
            <a:ext cx="4140200" cy="2093823"/>
          </a:xfrm>
          <a:prstGeom prst="rect">
            <a:avLst/>
          </a:prstGeom>
          <a:solidFill>
            <a:srgbClr val="ECECEC"/>
          </a:solidFill>
          <a:ln cap="sq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84" name="Google Shape;284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57785" y="3017559"/>
            <a:ext cx="4972174" cy="2112873"/>
          </a:xfrm>
          <a:prstGeom prst="rect">
            <a:avLst/>
          </a:prstGeom>
          <a:noFill/>
          <a:ln cap="sq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784"/>
              </a:srgbClr>
            </a:outerShdw>
          </a:effectLst>
        </p:spPr>
      </p:pic>
      <p:pic>
        <p:nvPicPr>
          <p:cNvPr id="285" name="Google Shape;285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81053" y="1309688"/>
            <a:ext cx="4981895" cy="19431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286" name="Google Shape;286;p23"/>
          <p:cNvSpPr/>
          <p:nvPr/>
        </p:nvSpPr>
        <p:spPr>
          <a:xfrm>
            <a:off x="367235" y="4476750"/>
            <a:ext cx="8534400" cy="443015"/>
          </a:xfrm>
          <a:prstGeom prst="rect">
            <a:avLst/>
          </a:prstGeom>
          <a:solidFill>
            <a:srgbClr val="B0916A"/>
          </a:solidFill>
          <a:ln>
            <a:noFill/>
          </a:ln>
          <a:effectLst>
            <a:outerShdw blurRad="114300" rotWithShape="0" dir="5400000" dist="114300">
              <a:srgbClr val="000000">
                <a:alpha val="6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sr-Cyrl-RS" sz="3600" u="none" cap="none" strike="noStrik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Оно наше што некад бејаше</a:t>
            </a:r>
            <a:endParaRPr b="1" i="0" sz="36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7" name="Google Shape;287;p23"/>
          <p:cNvSpPr/>
          <p:nvPr/>
        </p:nvSpPr>
        <p:spPr>
          <a:xfrm>
            <a:off x="3404958" y="2865833"/>
            <a:ext cx="2286000" cy="467917"/>
          </a:xfrm>
          <a:prstGeom prst="rect">
            <a:avLst/>
          </a:prstGeom>
          <a:solidFill>
            <a:srgbClr val="AE8D67"/>
          </a:solidFill>
          <a:ln>
            <a:noFill/>
          </a:ln>
          <a:effectLst>
            <a:outerShdw blurRad="114300" rotWithShape="0" dir="5400000" dist="114300">
              <a:srgbClr val="000000">
                <a:alpha val="6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sr-Cyrl-RS" sz="2800" u="none" cap="none" strike="noStrik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2013/14.</a:t>
            </a:r>
            <a:endParaRPr b="0" i="0" sz="28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nglkon1" id="292" name="Google Shape;29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1701" y="0"/>
            <a:ext cx="48005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g" id="293" name="Google Shape;29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" y="228600"/>
            <a:ext cx="4191000" cy="260291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3137"/>
              </a:srgbClr>
            </a:outerShdw>
          </a:effectLst>
        </p:spPr>
      </p:pic>
      <p:pic>
        <p:nvPicPr>
          <p:cNvPr descr="eng3" id="294" name="Google Shape;29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38601" y="1355547"/>
            <a:ext cx="4938005" cy="247397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3137"/>
              </a:srgbClr>
            </a:outerShdw>
          </a:effectLst>
        </p:spPr>
      </p:pic>
      <p:pic>
        <p:nvPicPr>
          <p:cNvPr descr="ENGTANJA" id="295" name="Google Shape;29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9846" y="2971800"/>
            <a:ext cx="4110754" cy="20574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3137"/>
              </a:srgb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6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5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19" y="2850398"/>
            <a:ext cx="4501382" cy="2219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6947" y="62344"/>
            <a:ext cx="4426435" cy="2332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661" y="62344"/>
            <a:ext cx="4484339" cy="2332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6947" y="2850400"/>
            <a:ext cx="4426434" cy="221917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5"/>
          <p:cNvSpPr txBox="1"/>
          <p:nvPr>
            <p:ph type="title"/>
          </p:nvPr>
        </p:nvSpPr>
        <p:spPr>
          <a:xfrm>
            <a:off x="1676400" y="2293101"/>
            <a:ext cx="5791200" cy="557299"/>
          </a:xfrm>
          <a:prstGeom prst="rect">
            <a:avLst/>
          </a:prstGeom>
          <a:noFill/>
          <a:ln>
            <a:noFill/>
          </a:ln>
          <a:effectLst>
            <a:outerShdw blurRad="114300" rotWithShape="0" dir="5400000" dist="114300">
              <a:srgbClr val="000000">
                <a:alpha val="67843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b="1" lang="sr-Cyrl-RS" sz="24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135 година постојања</a:t>
            </a:r>
            <a:endParaRPr b="1" sz="2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671514" y="985838"/>
            <a:ext cx="3743325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0600" y="381000"/>
            <a:ext cx="3971925" cy="2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1509712" y="1533525"/>
            <a:ext cx="3743325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00400" y="981075"/>
            <a:ext cx="4162425" cy="27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52167" y="590550"/>
            <a:ext cx="5114925" cy="34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14381" y="-6654"/>
            <a:ext cx="6906541" cy="460436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6"/>
          <p:cNvSpPr txBox="1"/>
          <p:nvPr>
            <p:ph idx="4294967295" type="title"/>
          </p:nvPr>
        </p:nvSpPr>
        <p:spPr>
          <a:xfrm>
            <a:off x="1676400" y="4652963"/>
            <a:ext cx="5791200" cy="335268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rgbClr val="485D7D"/>
              </a:gs>
            </a:gsLst>
            <a:lin ang="4140079" scaled="0"/>
          </a:gradFill>
          <a:ln>
            <a:noFill/>
          </a:ln>
          <a:effectLst>
            <a:outerShdw blurRad="114300" rotWithShape="0" dir="5400000" dist="114300">
              <a:srgbClr val="000000">
                <a:alpha val="6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b="1" lang="sr-Cyrl-RS" sz="24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</a:t>
            </a:r>
            <a:r>
              <a:rPr b="1" lang="sr-Cyrl-RS" sz="2400"/>
              <a:t>40</a:t>
            </a:r>
            <a:r>
              <a:rPr b="1" lang="sr-Cyrl-RS" sz="24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година постојања</a:t>
            </a:r>
            <a:endParaRPr b="1" sz="2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8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3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8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7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7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2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8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7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7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2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6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7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2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7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2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2463" y="576300"/>
            <a:ext cx="6539073" cy="434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6463" y="1588509"/>
            <a:ext cx="3491073" cy="231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26363" y="1057100"/>
            <a:ext cx="5091273" cy="3381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82578" y="955879"/>
            <a:ext cx="5378843" cy="358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16252" y="981184"/>
            <a:ext cx="5311495" cy="353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45363" y="804047"/>
            <a:ext cx="5853273" cy="388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83463" y="829353"/>
            <a:ext cx="5777073" cy="383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835863" y="935312"/>
            <a:ext cx="5472273" cy="3625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59372" y="917801"/>
            <a:ext cx="5225255" cy="366011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7"/>
          <p:cNvSpPr txBox="1"/>
          <p:nvPr/>
        </p:nvSpPr>
        <p:spPr>
          <a:xfrm>
            <a:off x="1877880" y="72929"/>
            <a:ext cx="5791200" cy="324448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rgbClr val="485D7D"/>
              </a:gs>
            </a:gsLst>
            <a:lin ang="4140079" scaled="0"/>
          </a:gradFill>
          <a:ln>
            <a:noFill/>
          </a:ln>
          <a:effectLst>
            <a:outerShdw blurRad="114300" rotWithShape="0" dir="5400000" dist="114300">
              <a:srgbClr val="000000">
                <a:alpha val="6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141 година постојања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Tanja\---SKOLA---\PromoSkola\Kabinet\55613133_2640248532658320_2845958769005821952_o.jpg" id="335" name="Google Shape;335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904999" y="747608"/>
            <a:ext cx="5334000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/>
          <p:nvPr/>
        </p:nvSpPr>
        <p:spPr>
          <a:xfrm>
            <a:off x="2209800" y="192329"/>
            <a:ext cx="47244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Школски хор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650" y="592379"/>
            <a:ext cx="6686550" cy="37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149" y="592379"/>
            <a:ext cx="8077200" cy="459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remac2013 11 22 Dan skole 06" id="343" name="Google Shape;34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7650" y="535229"/>
            <a:ext cx="8246741" cy="460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57108" y="192330"/>
            <a:ext cx="7138262" cy="4758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d" id="349" name="Google Shape;34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8459" y="228600"/>
            <a:ext cx="3968217" cy="4777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d1" id="350" name="Google Shape;35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858" y="228600"/>
            <a:ext cx="1922133" cy="23002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d3" id="351" name="Google Shape;35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858" y="2706290"/>
            <a:ext cx="4448051" cy="230028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9"/>
          <p:cNvSpPr/>
          <p:nvPr/>
        </p:nvSpPr>
        <p:spPr>
          <a:xfrm>
            <a:off x="2397124" y="1712960"/>
            <a:ext cx="1752600" cy="858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sr-Cyrl-RS" sz="2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Дан љубави</a:t>
            </a:r>
            <a:endParaRPr b="1" i="0" sz="2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/>
          <p:nvPr>
            <p:ph idx="1" type="body"/>
          </p:nvPr>
        </p:nvSpPr>
        <p:spPr>
          <a:xfrm>
            <a:off x="240286" y="1353144"/>
            <a:ext cx="8736858" cy="3082567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611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60"/>
              <a:buFont typeface="Arial"/>
              <a:buChar char="•"/>
            </a:pPr>
            <a:r>
              <a:rPr lang="sr-Cyrl-RS"/>
              <a:t>Природно-математички</a:t>
            </a:r>
            <a:endParaRPr/>
          </a:p>
          <a:p>
            <a:pPr indent="-342900" lvl="0" marL="3611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Font typeface="Arial"/>
              <a:buChar char="•"/>
            </a:pPr>
            <a:r>
              <a:rPr lang="sr-Cyrl-RS"/>
              <a:t>Друштвено језички</a:t>
            </a:r>
            <a:endParaRPr/>
          </a:p>
          <a:p>
            <a:pPr indent="-342900" lvl="0" marL="3611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Font typeface="Arial"/>
              <a:buChar char="•"/>
            </a:pPr>
            <a:r>
              <a:rPr lang="sr-Cyrl-RS"/>
              <a:t>Друштвено-језички смер - Немачки језик (билингвално одељење)</a:t>
            </a:r>
            <a:endParaRPr/>
          </a:p>
          <a:p>
            <a:pPr indent="-342900" lvl="0" marL="3611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Font typeface="Arial"/>
              <a:buChar char="•"/>
            </a:pPr>
            <a:r>
              <a:rPr lang="sr-Cyrl-RS"/>
              <a:t>Ученици са посебним способностима за филолошке науке-енглески језик</a:t>
            </a:r>
            <a:endParaRPr/>
          </a:p>
          <a:p>
            <a:pPr indent="-342900" lvl="0" marL="3611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Font typeface="Arial"/>
              <a:buChar char="•"/>
            </a:pPr>
            <a:r>
              <a:rPr lang="sr-Cyrl-RS"/>
              <a:t>Ученици са посебним способностима за географију и историју</a:t>
            </a:r>
            <a:endParaRPr/>
          </a:p>
          <a:p>
            <a:pPr indent="-342900" lvl="0" marL="3611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Font typeface="Arial"/>
              <a:buChar char="•"/>
            </a:pPr>
            <a:r>
              <a:rPr lang="sr-Cyrl-RS"/>
              <a:t>Ученици са посебним способностима за </a:t>
            </a:r>
            <a:endParaRPr/>
          </a:p>
          <a:p>
            <a:pPr indent="0" lvl="0" marL="182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None/>
            </a:pPr>
            <a:r>
              <a:rPr lang="sr-Cyrl-RS"/>
              <a:t>     сценску и аудио-визуелну уметност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60"/>
              <a:buNone/>
            </a:pPr>
            <a:r>
              <a:t/>
            </a:r>
            <a:endParaRPr b="1"/>
          </a:p>
        </p:txBody>
      </p:sp>
      <p:sp>
        <p:nvSpPr>
          <p:cNvPr id="122" name="Google Shape;122;p3"/>
          <p:cNvSpPr txBox="1"/>
          <p:nvPr>
            <p:ph type="title"/>
          </p:nvPr>
        </p:nvSpPr>
        <p:spPr>
          <a:xfrm>
            <a:off x="228600" y="133350"/>
            <a:ext cx="8686800" cy="10402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lang="sr-Cyrl-RS" sz="2100">
                <a:latin typeface="Palatino Linotype"/>
                <a:ea typeface="Palatino Linotype"/>
                <a:cs typeface="Palatino Linotype"/>
                <a:sym typeface="Palatino Linotype"/>
              </a:rPr>
              <a:t>Нашу  школу тренутно похађа око 800 ученика у  неколико смерова</a:t>
            </a:r>
            <a:r>
              <a:rPr b="1" lang="sr-Cyrl-RS" sz="2400">
                <a:latin typeface="Palatino Linotype"/>
                <a:ea typeface="Palatino Linotype"/>
                <a:cs typeface="Palatino Linotype"/>
                <a:sym typeface="Palatino Linotype"/>
              </a:rPr>
              <a:t>:</a:t>
            </a:r>
            <a:endParaRPr b="1" sz="240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3" name="Google Shape;123;p3"/>
          <p:cNvSpPr txBox="1"/>
          <p:nvPr/>
        </p:nvSpPr>
        <p:spPr>
          <a:xfrm>
            <a:off x="186464" y="4435712"/>
            <a:ext cx="8844502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b="0" i="0" lang="sr-Cyrl-RS" sz="21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 школи ради око 100 професора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1093" y="2841388"/>
            <a:ext cx="2907846" cy="205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Tanja\---SKOLA---\PromoSkola\PromoSkola2020-21\New folder\SlikeLavra\22. 11. 2018. Javni cas knjizevnosti\LAV_9786.JPG" id="357" name="Google Shape;357;p30"/>
          <p:cNvPicPr preferRelativeResize="0"/>
          <p:nvPr/>
        </p:nvPicPr>
        <p:blipFill rotWithShape="1">
          <a:blip r:embed="rId3">
            <a:alphaModFix/>
          </a:blip>
          <a:srcRect b="5769" l="0" r="0" t="11237"/>
          <a:stretch/>
        </p:blipFill>
        <p:spPr>
          <a:xfrm>
            <a:off x="800100" y="148108"/>
            <a:ext cx="7543800" cy="424338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0"/>
          <p:cNvSpPr txBox="1"/>
          <p:nvPr>
            <p:ph type="title"/>
          </p:nvPr>
        </p:nvSpPr>
        <p:spPr>
          <a:xfrm>
            <a:off x="800100" y="4498779"/>
            <a:ext cx="7543800" cy="496613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b="1" lang="sr-Cyrl-RS" sz="2400"/>
              <a:t>Јавни час књижевности</a:t>
            </a:r>
            <a:endParaRPr b="1" sz="24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zzz" id="363" name="Google Shape;36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kipa2" id="364" name="Google Shape;364;p31"/>
          <p:cNvPicPr preferRelativeResize="0"/>
          <p:nvPr/>
        </p:nvPicPr>
        <p:blipFill rotWithShape="1">
          <a:blip r:embed="rId4">
            <a:alphaModFix/>
          </a:blip>
          <a:srcRect b="34842" l="0" r="0" t="0"/>
          <a:stretch/>
        </p:blipFill>
        <p:spPr>
          <a:xfrm>
            <a:off x="244619" y="950391"/>
            <a:ext cx="3717780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viz2" id="365" name="Google Shape;36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4619" y="3123246"/>
            <a:ext cx="3733800" cy="2020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viz" id="366" name="Google Shape;366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65581" y="3025616"/>
            <a:ext cx="3733800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viz1" id="367" name="Google Shape;367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81601" y="950391"/>
            <a:ext cx="3717780" cy="2075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edska7" id="368" name="Google Shape;368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66156" y="1654969"/>
            <a:ext cx="4611688" cy="2593181"/>
          </a:xfrm>
          <a:prstGeom prst="roundRect">
            <a:avLst>
              <a:gd fmla="val 6193" name="adj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69" name="Google Shape;369;p31"/>
          <p:cNvSpPr/>
          <p:nvPr/>
        </p:nvSpPr>
        <p:spPr>
          <a:xfrm>
            <a:off x="3805635" y="1000338"/>
            <a:ext cx="1532730" cy="5533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КВИЗ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vedska1" id="374" name="Google Shape;37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3581400" cy="2013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edska3" id="375" name="Google Shape;37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92714" y="0"/>
            <a:ext cx="3951287" cy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edska5" id="376" name="Google Shape;37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70500" y="2967037"/>
            <a:ext cx="3873500" cy="2176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edska2" id="377" name="Google Shape;377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3001566"/>
            <a:ext cx="3810000" cy="21419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edska6" id="378" name="Google Shape;378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97150" y="1314450"/>
            <a:ext cx="3949700" cy="2219325"/>
          </a:xfrm>
          <a:prstGeom prst="roundRect">
            <a:avLst>
              <a:gd fmla="val 101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79" name="Google Shape;379;p32"/>
          <p:cNvSpPr/>
          <p:nvPr/>
        </p:nvSpPr>
        <p:spPr>
          <a:xfrm>
            <a:off x="0" y="2114550"/>
            <a:ext cx="24384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Наградно путовање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80" name="Google Shape;380;p32"/>
          <p:cNvSpPr/>
          <p:nvPr/>
        </p:nvSpPr>
        <p:spPr>
          <a:xfrm>
            <a:off x="6705600" y="2219324"/>
            <a:ext cx="2438400" cy="638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Шведска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amacuo" id="385" name="Google Shape;38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33070">
            <a:off x="1200268" y="981899"/>
            <a:ext cx="7366211" cy="30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055" y="1023030"/>
            <a:ext cx="8548639" cy="295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76857">
            <a:off x="966254" y="541941"/>
            <a:ext cx="6930541" cy="348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5761" y="609409"/>
            <a:ext cx="6779228" cy="392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9441" y="925290"/>
            <a:ext cx="8731568" cy="234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6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1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6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1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4"/>
          <p:cNvPicPr preferRelativeResize="0"/>
          <p:nvPr/>
        </p:nvPicPr>
        <p:blipFill rotWithShape="1">
          <a:blip r:embed="rId3">
            <a:alphaModFix/>
          </a:blip>
          <a:srcRect b="0" l="10468" r="9582" t="0"/>
          <a:stretch/>
        </p:blipFill>
        <p:spPr>
          <a:xfrm>
            <a:off x="4242580" y="2542489"/>
            <a:ext cx="3494639" cy="2458724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4"/>
          <p:cNvSpPr txBox="1"/>
          <p:nvPr>
            <p:ph idx="4294967295" type="title"/>
          </p:nvPr>
        </p:nvSpPr>
        <p:spPr>
          <a:xfrm>
            <a:off x="242457" y="161239"/>
            <a:ext cx="4267200" cy="400050"/>
          </a:xfrm>
          <a:prstGeom prst="rect">
            <a:avLst/>
          </a:prstGeom>
          <a:noFill/>
          <a:ln>
            <a:noFill/>
          </a:ln>
          <a:effectLst>
            <a:outerShdw blurRad="114300" rotWithShape="0" dir="5400000" dist="114300">
              <a:srgbClr val="000000">
                <a:alpha val="67843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b="1" lang="sr-Cyrl-RS" sz="24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Наши спортисти</a:t>
            </a:r>
            <a:endParaRPr b="1" sz="2400">
              <a:solidFill>
                <a:schemeClr val="lt1"/>
              </a:solidFill>
            </a:endParaRPr>
          </a:p>
        </p:txBody>
      </p:sp>
      <p:pic>
        <p:nvPicPr>
          <p:cNvPr descr="02032010490" id="396" name="Google Shape;39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457" y="2980544"/>
            <a:ext cx="3186544" cy="19847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remac 2013 Odbojka 1mesto 131204 02" id="397" name="Google Shape;39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2457" y="561289"/>
            <a:ext cx="4434691" cy="2234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39692" y="376165"/>
            <a:ext cx="2666999" cy="241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033551_idzMC" id="403" name="Google Shape;40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50582">
            <a:off x="4798065" y="2876951"/>
            <a:ext cx="3916363" cy="1960960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5970391_OIYGN" id="404" name="Google Shape;40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24809">
            <a:off x="5181600" y="285750"/>
            <a:ext cx="3733800" cy="1714500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5977915_aGjKp" id="405" name="Google Shape;405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800" y="1143000"/>
            <a:ext cx="3124200" cy="1828800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5977924_AbZWD" id="406" name="Google Shape;406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4800" y="3178969"/>
            <a:ext cx="3657600" cy="1831181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407" name="Google Shape;407;p35"/>
          <p:cNvSpPr txBox="1"/>
          <p:nvPr/>
        </p:nvSpPr>
        <p:spPr>
          <a:xfrm>
            <a:off x="152400" y="85673"/>
            <a:ext cx="48768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Вицешампионке</a:t>
            </a:r>
            <a:r>
              <a:rPr b="1" i="0" lang="sr-Cyrl-RS" sz="32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света</a:t>
            </a:r>
            <a:endParaRPr b="1" i="0" sz="32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08" name="Google Shape;408;p35"/>
          <p:cNvSpPr txBox="1"/>
          <p:nvPr/>
        </p:nvSpPr>
        <p:spPr>
          <a:xfrm>
            <a:off x="181970" y="558225"/>
            <a:ext cx="37804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Португалија 2010.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descr="dolazak4" id="409" name="Google Shape;409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810173">
            <a:off x="2572860" y="1485932"/>
            <a:ext cx="4267200" cy="2221706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646" y="524227"/>
            <a:ext cx="4192454" cy="224347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2745"/>
              </a:srgbClr>
            </a:outerShdw>
          </a:effectLst>
        </p:spPr>
      </p:pic>
      <p:pic>
        <p:nvPicPr>
          <p:cNvPr id="415" name="Google Shape;41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80200" y="470647"/>
            <a:ext cx="2313616" cy="335613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2745"/>
              </a:srgbClr>
            </a:outerShdw>
          </a:effectLst>
        </p:spPr>
      </p:pic>
      <p:pic>
        <p:nvPicPr>
          <p:cNvPr id="416" name="Google Shape;41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0646" y="2992329"/>
            <a:ext cx="4914230" cy="198746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2745"/>
              </a:srgbClr>
            </a:outerShdw>
          </a:effectLst>
        </p:spPr>
      </p:pic>
      <p:pic>
        <p:nvPicPr>
          <p:cNvPr descr="Sremac2015_Kosarka_Revijalno_150220_25" id="417" name="Google Shape;417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78040" y="3448406"/>
            <a:ext cx="2979829" cy="141149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2745"/>
              </a:srgbClr>
            </a:outerShdw>
          </a:effectLst>
        </p:spPr>
      </p:pic>
      <p:pic>
        <p:nvPicPr>
          <p:cNvPr id="418" name="Google Shape;418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48267" y="955130"/>
            <a:ext cx="5647467" cy="323324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419" name="Google Shape;419;p36"/>
          <p:cNvSpPr txBox="1"/>
          <p:nvPr/>
        </p:nvSpPr>
        <p:spPr>
          <a:xfrm>
            <a:off x="2133600" y="4518127"/>
            <a:ext cx="4876800" cy="461665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rgbClr val="485D7D"/>
              </a:gs>
            </a:gsLst>
            <a:lin ang="4140000" scaled="0"/>
          </a:gradFill>
          <a:ln>
            <a:noFill/>
          </a:ln>
          <a:effectLst>
            <a:outerShdw blurRad="114300" rotWithShape="0" dir="5400000" dist="114300">
              <a:srgbClr val="000000">
                <a:alpha val="6784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Државни шампиони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20" name="Google Shape;420;p36"/>
          <p:cNvSpPr txBox="1"/>
          <p:nvPr/>
        </p:nvSpPr>
        <p:spPr>
          <a:xfrm>
            <a:off x="290646" y="110582"/>
            <a:ext cx="849644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Учесници Светског првенства у Лиможу 2015.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952" y="1461016"/>
            <a:ext cx="2133600" cy="2902816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7"/>
          <p:cNvSpPr txBox="1"/>
          <p:nvPr/>
        </p:nvSpPr>
        <p:spPr>
          <a:xfrm>
            <a:off x="2387600" y="1842006"/>
            <a:ext cx="198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sr-Cyrl-RS" sz="12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Сребро на првенству града Ниша екипно. </a:t>
            </a:r>
            <a:endParaRPr b="0" i="0" sz="12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427" name="Google Shape;42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3422" y="1461016"/>
            <a:ext cx="4298001" cy="2504648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7"/>
          <p:cNvSpPr txBox="1"/>
          <p:nvPr/>
        </p:nvSpPr>
        <p:spPr>
          <a:xfrm>
            <a:off x="332275" y="971871"/>
            <a:ext cx="18501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Стонотенисери</a:t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29" name="Google Shape;429;p37"/>
          <p:cNvSpPr txBox="1"/>
          <p:nvPr/>
        </p:nvSpPr>
        <p:spPr>
          <a:xfrm>
            <a:off x="6096000" y="971871"/>
            <a:ext cx="15359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Кошаркаши</a:t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30" name="Google Shape;430;p37"/>
          <p:cNvSpPr txBox="1"/>
          <p:nvPr/>
        </p:nvSpPr>
        <p:spPr>
          <a:xfrm>
            <a:off x="5310656" y="4057982"/>
            <a:ext cx="33528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Прваци града, прваци округа и други на међуокружном такмичењу</a:t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31" name="Google Shape;431;p37"/>
          <p:cNvSpPr txBox="1"/>
          <p:nvPr>
            <p:ph type="title"/>
          </p:nvPr>
        </p:nvSpPr>
        <p:spPr>
          <a:xfrm>
            <a:off x="457200" y="162188"/>
            <a:ext cx="8229600" cy="523612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b="1" lang="sr-Cyrl-RS" sz="2400"/>
              <a:t>Спортисти</a:t>
            </a:r>
            <a:endParaRPr b="1" sz="2400"/>
          </a:p>
        </p:txBody>
      </p:sp>
    </p:spTree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8"/>
          <p:cNvSpPr txBox="1"/>
          <p:nvPr/>
        </p:nvSpPr>
        <p:spPr>
          <a:xfrm>
            <a:off x="3048000" y="249237"/>
            <a:ext cx="3048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Масленица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descr="C:\Users\Tanja\---SKOLA---\PromoSkola\PromoSkola2020-21\image.jpg" id="437" name="Google Shape;43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23216">
            <a:off x="1170876" y="1603276"/>
            <a:ext cx="7084659" cy="255047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C:\Users\Tanja\---SKOLA---\PromoSkola\PromoSkola2020-21\maslenica-2016-023-768x512.jpg" id="438" name="Google Shape;43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295274"/>
            <a:ext cx="2341563" cy="1560513"/>
          </a:xfrm>
          <a:prstGeom prst="round2DiagRect">
            <a:avLst>
              <a:gd fmla="val 0" name="adj1"/>
              <a:gd fmla="val 12820" name="adj2"/>
            </a:avLst>
          </a:prstGeom>
          <a:noFill/>
          <a:ln cap="sq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784"/>
              </a:srgbClr>
            </a:outerShdw>
          </a:effectLst>
        </p:spPr>
      </p:pic>
      <p:pic>
        <p:nvPicPr>
          <p:cNvPr descr="C:\Users\Tanja\---SKOLA---\PromoSkola\PromoSkola2020-21\maslenica-2016-030-768x512.jpg" id="439" name="Google Shape;43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53200" y="3306763"/>
            <a:ext cx="2341562" cy="1560513"/>
          </a:xfrm>
          <a:prstGeom prst="round2DiagRect">
            <a:avLst>
              <a:gd fmla="val 8545" name="adj1"/>
              <a:gd fmla="val 0" name="adj2"/>
            </a:avLst>
          </a:prstGeom>
          <a:noFill/>
          <a:ln cap="sq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Evropski dan jezika i turizma\Untitled-1.jpg" id="444" name="Google Shape;44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6750"/>
            <a:ext cx="9144000" cy="4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9"/>
          <p:cNvSpPr txBox="1"/>
          <p:nvPr/>
        </p:nvSpPr>
        <p:spPr>
          <a:xfrm>
            <a:off x="152400" y="152400"/>
            <a:ext cx="8839200" cy="514350"/>
          </a:xfrm>
          <a:prstGeom prst="rect">
            <a:avLst/>
          </a:prstGeom>
          <a:noFill/>
          <a:ln>
            <a:noFill/>
          </a:ln>
          <a:effectLst>
            <a:outerShdw blurRad="114300" rotWithShape="0" dir="5400000" dist="114300">
              <a:srgbClr val="000000">
                <a:alpha val="6784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Европски дан језика и туризма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>
            <p:ph idx="1" type="body"/>
          </p:nvPr>
        </p:nvSpPr>
        <p:spPr>
          <a:xfrm>
            <a:off x="0" y="615390"/>
            <a:ext cx="9029099" cy="4281946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У наредној школској години уписујемо: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- 1 одељење ученика  са посебним способностима за филолошке науке-енглески језик (24 ученика)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- 1 одељење ученика са посебним способностима за географију и историју (20 ученика)</a:t>
            </a:r>
            <a:endParaRPr/>
          </a:p>
          <a:p>
            <a:pPr indent="0" lvl="0" marL="182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None/>
            </a:pPr>
            <a:r>
              <a:rPr lang="sr-Cyrl-RS"/>
              <a:t>  - 1 одељење ученика са посебним способностима за </a:t>
            </a:r>
            <a:endParaRPr/>
          </a:p>
          <a:p>
            <a:pPr indent="0" lvl="0" marL="182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None/>
            </a:pPr>
            <a:r>
              <a:rPr lang="sr-Cyrl-RS"/>
              <a:t>     сценску и аудио-визуелну уметност (20 ученика)</a:t>
            </a:r>
            <a:endParaRPr/>
          </a:p>
          <a:p>
            <a:pPr indent="0" lvl="0" marL="182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None/>
            </a:pPr>
            <a:r>
              <a:rPr lang="sr-Cyrl-RS"/>
              <a:t> -  3 одељења друштвено-језичког смера </a:t>
            </a:r>
            <a:endParaRPr/>
          </a:p>
          <a:p>
            <a:pPr indent="0" lvl="0" marL="182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None/>
            </a:pPr>
            <a:r>
              <a:rPr lang="sr-Cyrl-RS"/>
              <a:t>(90 ученика)</a:t>
            </a:r>
            <a:endParaRPr/>
          </a:p>
          <a:p>
            <a:pPr indent="0" lvl="0" marL="182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None/>
            </a:pPr>
            <a:r>
              <a:rPr lang="sr-Cyrl-RS"/>
              <a:t>  - 2 одељења природно-математичког смера </a:t>
            </a:r>
            <a:endParaRPr/>
          </a:p>
          <a:p>
            <a:pPr indent="0" lvl="0" marL="182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None/>
            </a:pPr>
            <a:r>
              <a:rPr lang="sr-Cyrl-RS"/>
              <a:t>(60 ученика)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60"/>
              <a:buNone/>
            </a:pPr>
            <a:r>
              <a:t/>
            </a:r>
            <a:endParaRPr b="1"/>
          </a:p>
        </p:txBody>
      </p:sp>
      <p:pic>
        <p:nvPicPr>
          <p:cNvPr id="130" name="Google Shape;13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1093" y="2841388"/>
            <a:ext cx="2907846" cy="205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2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2011-11-08 001\DSC_3561.jpg" id="450" name="Google Shape;45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87500"/>
            <a:ext cx="2406650" cy="32938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2011-11-08 001\DSC_3581.jpg" id="451" name="Google Shape;45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2600" y="3415664"/>
            <a:ext cx="3276600" cy="155638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0"/>
          <p:cNvSpPr txBox="1"/>
          <p:nvPr/>
        </p:nvSpPr>
        <p:spPr>
          <a:xfrm>
            <a:off x="250546" y="133350"/>
            <a:ext cx="2020214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Дан науке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descr="C:\Users\Tanja\---SKOLA---\PromoSkola\PromoSkola2020-21\pn3.jpg" id="453" name="Google Shape;453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53200" y="159940"/>
            <a:ext cx="2160390" cy="2880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anja\---SKOLA---\PromoSkola\PromoSkola2020-21\pn1.jpg" id="454" name="Google Shape;454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30500" y="278210"/>
            <a:ext cx="36576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11450" y="3173810"/>
            <a:ext cx="2423053" cy="181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11450" y="243029"/>
            <a:ext cx="3657599" cy="2743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1"/>
          <p:cNvSpPr txBox="1"/>
          <p:nvPr/>
        </p:nvSpPr>
        <p:spPr>
          <a:xfrm>
            <a:off x="250546" y="209632"/>
            <a:ext cx="39404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Кад наставници и ученици замене места ... о чему је писао и </a:t>
            </a:r>
            <a:r>
              <a:rPr b="1" i="0" lang="sr-Cyrl-RS" sz="2400" u="sng" cap="none" strike="noStrike">
                <a:solidFill>
                  <a:schemeClr val="hlink"/>
                </a:solidFill>
                <a:latin typeface="Palatino Linotype"/>
                <a:ea typeface="Palatino Linotype"/>
                <a:cs typeface="Palatino Linotype"/>
                <a:sym typeface="Palatino Linotype"/>
                <a:hlinkClick r:id="rId3"/>
              </a:rPr>
              <a:t>BBC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descr="C:\Users\Tanja\---SKOLA---\PromoSkola\PromoSkola2020-21\Dan-Skole-3-768x577.jpg" id="462" name="Google Shape;462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0200" y="2586057"/>
            <a:ext cx="3124200" cy="2347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anja\---SKOLA---\PromoSkola\PromoSkola2020-21\Dan-Skole-7-768x577.jpg" id="463" name="Google Shape;463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0200" y="209632"/>
            <a:ext cx="3124199" cy="2347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anja\---SKOLA---\PromoSkola\PromoSkola2020-21\_109748412_danskole-6.jpg" id="464" name="Google Shape;464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0546" y="2300948"/>
            <a:ext cx="4714615" cy="2651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_8458" id="469" name="Google Shape;46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31036">
            <a:off x="4796866" y="272311"/>
            <a:ext cx="4199575" cy="21088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8813" id="470" name="Google Shape;47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52140">
            <a:off x="109486" y="235833"/>
            <a:ext cx="4543746" cy="21787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4881" id="471" name="Google Shape;471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48138">
            <a:off x="4611958" y="2625799"/>
            <a:ext cx="44196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4018" id="472" name="Google Shape;472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99951">
            <a:off x="98278" y="2553079"/>
            <a:ext cx="46482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3"/>
          <p:cNvSpPr txBox="1"/>
          <p:nvPr>
            <p:ph type="title"/>
          </p:nvPr>
        </p:nvSpPr>
        <p:spPr>
          <a:xfrm>
            <a:off x="228600" y="28575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b="1" lang="sr-Cyrl-RS" sz="2400"/>
              <a:t>Пројекат „Актив</a:t>
            </a:r>
            <a:r>
              <a:rPr b="1" lang="sr-Cyrl-RS" sz="2400">
                <a:solidFill>
                  <a:srgbClr val="92D050"/>
                </a:solidFill>
              </a:rPr>
              <a:t>НИ</a:t>
            </a:r>
            <a:r>
              <a:rPr b="1" lang="sr-Cyrl-RS" sz="2400"/>
              <a:t>“</a:t>
            </a:r>
            <a:endParaRPr b="1" sz="2400"/>
          </a:p>
        </p:txBody>
      </p:sp>
      <p:pic>
        <p:nvPicPr>
          <p:cNvPr descr="C:\Users\Tanja\---SKOLA---\PromoSkola\PromoSkola2020-21\3-1-768x512.jpg" id="478" name="Google Shape;47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1650" y="268815"/>
            <a:ext cx="3213100" cy="21420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anja\---SKOLA---\PromoSkola\PromoSkola2020-21\1-768x512.jpg" id="479" name="Google Shape;47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500" y="1371598"/>
            <a:ext cx="4876800" cy="3251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anja\---SKOLA---\PromoSkola\PromoSkola2020-21\2-768x512.jpg" id="480" name="Google Shape;48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30850" y="2724148"/>
            <a:ext cx="3378200" cy="2252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4"/>
          <p:cNvSpPr txBox="1"/>
          <p:nvPr/>
        </p:nvSpPr>
        <p:spPr>
          <a:xfrm>
            <a:off x="1460964" y="546228"/>
            <a:ext cx="3962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Марчело  у посети нашој школи</a:t>
            </a:r>
            <a:endParaRPr b="1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86" name="Google Shape;486;p44"/>
          <p:cNvSpPr txBox="1"/>
          <p:nvPr/>
        </p:nvSpPr>
        <p:spPr>
          <a:xfrm>
            <a:off x="84837" y="151147"/>
            <a:ext cx="8915400" cy="5369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Добри смо домаћини...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487" name="Google Shape;48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695" y="1083200"/>
            <a:ext cx="3614973" cy="194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818" y="3255628"/>
            <a:ext cx="3614973" cy="177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84241" y="1083200"/>
            <a:ext cx="3736064" cy="194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19118" y="3216742"/>
            <a:ext cx="3736064" cy="1835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nekeni" id="495" name="Google Shape;49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4550" y="2699147"/>
            <a:ext cx="4227966" cy="2372840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tl">
              <a:srgbClr val="000000">
                <a:alpha val="67843"/>
              </a:srgbClr>
            </a:outerShdw>
          </a:effectLst>
        </p:spPr>
      </p:pic>
      <p:pic>
        <p:nvPicPr>
          <p:cNvPr descr="grcka" id="496" name="Google Shape;49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84" y="2584847"/>
            <a:ext cx="5504504" cy="2487140"/>
          </a:xfrm>
          <a:prstGeom prst="ellipse">
            <a:avLst/>
          </a:prstGeom>
          <a:noFill/>
          <a:ln cap="rnd" cmpd="sng" w="57150">
            <a:solidFill>
              <a:srgbClr val="C8C6BD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000000"/>
            </a:outerShdw>
          </a:effectLst>
        </p:spPr>
      </p:pic>
      <p:pic>
        <p:nvPicPr>
          <p:cNvPr descr="italija" id="497" name="Google Shape;497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85988" y="166092"/>
            <a:ext cx="3200400" cy="2800350"/>
          </a:xfrm>
          <a:prstGeom prst="roundRect">
            <a:avLst>
              <a:gd fmla="val 50000" name="adj"/>
            </a:avLst>
          </a:prstGeom>
          <a:noFill/>
          <a:ln cap="rnd" cmpd="sng" w="57150">
            <a:solidFill>
              <a:srgbClr val="C8C6BD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tl" dir="7200000" dist="50800">
              <a:srgbClr val="000000">
                <a:alpha val="42745"/>
              </a:srgbClr>
            </a:outerShdw>
          </a:effectLst>
        </p:spPr>
      </p:pic>
      <p:pic>
        <p:nvPicPr>
          <p:cNvPr descr="italija 2" id="498" name="Google Shape;498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400" y="84610"/>
            <a:ext cx="4329065" cy="2487140"/>
          </a:xfrm>
          <a:prstGeom prst="rect">
            <a:avLst/>
          </a:prstGeom>
          <a:solidFill>
            <a:srgbClr val="ECECEC"/>
          </a:solidFill>
          <a:ln cap="sq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7843"/>
              </a:srgbClr>
            </a:outerShdw>
          </a:effectLst>
        </p:spPr>
      </p:pic>
      <p:sp>
        <p:nvSpPr>
          <p:cNvPr id="499" name="Google Shape;499;p45"/>
          <p:cNvSpPr txBox="1"/>
          <p:nvPr>
            <p:ph type="title"/>
          </p:nvPr>
        </p:nvSpPr>
        <p:spPr>
          <a:xfrm>
            <a:off x="3009900" y="2392154"/>
            <a:ext cx="3124200" cy="470297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rgbClr val="485D7D"/>
              </a:gs>
            </a:gsLst>
            <a:lin ang="4140000" scaled="0"/>
          </a:gra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b="1" lang="sr-Cyrl-RS" sz="24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Екскурзије</a:t>
            </a:r>
            <a:endParaRPr b="1" sz="2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DSC_2217a.jpg" id="504" name="Google Shape;50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0"/>
            <a:ext cx="4572000" cy="2400300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</p:pic>
      <p:pic>
        <p:nvPicPr>
          <p:cNvPr descr="F:\DSC_2780.jpg" id="505" name="Google Shape;505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000" y="2400300"/>
            <a:ext cx="4953000" cy="2743200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</p:pic>
      <p:pic>
        <p:nvPicPr>
          <p:cNvPr descr="F:\DSC_2776.jpg" id="506" name="Google Shape;506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4572000" cy="2400300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29803"/>
              </a:srgbClr>
            </a:outerShdw>
          </a:effectLst>
        </p:spPr>
      </p:pic>
      <p:pic>
        <p:nvPicPr>
          <p:cNvPr descr="F:\ekskurzijaa 2011\Koze i kozani\DSC_7044.jpg" id="507" name="Google Shape;507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400300"/>
            <a:ext cx="4572000" cy="2743200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</p:pic>
      <p:sp>
        <p:nvSpPr>
          <p:cNvPr id="508" name="Google Shape;508;p46"/>
          <p:cNvSpPr txBox="1"/>
          <p:nvPr/>
        </p:nvSpPr>
        <p:spPr>
          <a:xfrm>
            <a:off x="3009900" y="2336602"/>
            <a:ext cx="3124200" cy="470297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rgbClr val="485D7D"/>
              </a:gs>
            </a:gsLst>
            <a:lin ang="4140000" scaled="0"/>
          </a:gra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Екскурзије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759447">
            <a:off x="4142419" y="1637708"/>
            <a:ext cx="1955936" cy="2426264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514" name="Google Shape;514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23360">
            <a:off x="2698777" y="1242838"/>
            <a:ext cx="2032681" cy="2657812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515" name="Google Shape;515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30350">
            <a:off x="5895758" y="1039918"/>
            <a:ext cx="1909824" cy="266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202532">
            <a:off x="6675323" y="2138252"/>
            <a:ext cx="1961262" cy="2693584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7"/>
          <p:cNvSpPr txBox="1"/>
          <p:nvPr/>
        </p:nvSpPr>
        <p:spPr>
          <a:xfrm>
            <a:off x="151181" y="57150"/>
            <a:ext cx="8991600" cy="830997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dir="5400000" dist="12700" sy="1020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„</a:t>
            </a: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Сремчеве приче” онлајн часопис  ученика Прве нишке гимназије  „Стеван Сремац”</a:t>
            </a:r>
            <a:endParaRPr b="0" i="0" sz="1400" u="none" cap="none" strike="noStrike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518" name="Google Shape;518;p47"/>
          <p:cNvPicPr preferRelativeResize="0"/>
          <p:nvPr/>
        </p:nvPicPr>
        <p:blipFill rotWithShape="1">
          <a:blip r:embed="rId7">
            <a:alphaModFix/>
          </a:blip>
          <a:srcRect b="-14880" l="6350" r="-6348" t="14880"/>
          <a:stretch/>
        </p:blipFill>
        <p:spPr>
          <a:xfrm rot="467778">
            <a:off x="360776" y="1400780"/>
            <a:ext cx="2648078" cy="3579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1538_303677184507_66340044507_3157377_3530187_n" id="523" name="Google Shape;52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2797905"/>
            <a:ext cx="327660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4236_1097953549383_1842975119_203606_7849903_n" id="524" name="Google Shape;52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1028700"/>
            <a:ext cx="3276600" cy="1689497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8"/>
          <p:cNvSpPr txBox="1"/>
          <p:nvPr/>
        </p:nvSpPr>
        <p:spPr>
          <a:xfrm>
            <a:off x="3493131" y="2151574"/>
            <a:ext cx="1905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Никола Стошић</a:t>
            </a:r>
            <a:endParaRPr b="0" i="1" sz="1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26" name="Google Shape;526;p48"/>
          <p:cNvSpPr txBox="1"/>
          <p:nvPr/>
        </p:nvSpPr>
        <p:spPr>
          <a:xfrm>
            <a:off x="3543300" y="4428428"/>
            <a:ext cx="1905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Душан Поповић </a:t>
            </a:r>
            <a:endParaRPr b="1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27" name="Google Shape;527;p48"/>
          <p:cNvSpPr txBox="1"/>
          <p:nvPr/>
        </p:nvSpPr>
        <p:spPr>
          <a:xfrm>
            <a:off x="99463" y="133350"/>
            <a:ext cx="57912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sr-Cyrl-RS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И они су ишли у „Сремац”</a:t>
            </a:r>
            <a:endParaRPr b="1" i="0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descr="http://www.juznevesti.com/uploads/assets/2012/03/05/11101/490x370_marko-milanovic.jpg" id="528" name="Google Shape;528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60009" y="2718054"/>
            <a:ext cx="3255903" cy="1972327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8"/>
          <p:cNvSpPr txBox="1"/>
          <p:nvPr/>
        </p:nvSpPr>
        <p:spPr>
          <a:xfrm>
            <a:off x="6044065" y="4657423"/>
            <a:ext cx="236974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Mарко Милановић</a:t>
            </a:r>
            <a:endParaRPr b="1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descr="http://www.mondo.rs/slike/vesti/002/286/v228662p0.jpg" id="530" name="Google Shape;530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192730">
            <a:off x="5751696" y="744557"/>
            <a:ext cx="2926287" cy="1786964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8"/>
          <p:cNvSpPr txBox="1"/>
          <p:nvPr/>
        </p:nvSpPr>
        <p:spPr>
          <a:xfrm>
            <a:off x="3505200" y="1028700"/>
            <a:ext cx="26817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Urban Sport Brothers USB</a:t>
            </a:r>
            <a:endParaRPr b="1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Tanja\---SKOLA---\PromoSkola\PromoSkola2020-21\New folder\Slike\DSCN3932.JPG" id="536" name="Google Shape;53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6458" y="923925"/>
            <a:ext cx="5073967" cy="3653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49"/>
          <p:cNvPicPr preferRelativeResize="0"/>
          <p:nvPr/>
        </p:nvPicPr>
        <p:blipFill rotWithShape="1">
          <a:blip r:embed="rId4">
            <a:alphaModFix/>
          </a:blip>
          <a:srcRect b="28382" l="25333" r="24889" t="13036"/>
          <a:stretch/>
        </p:blipFill>
        <p:spPr>
          <a:xfrm>
            <a:off x="182903" y="233333"/>
            <a:ext cx="2258672" cy="199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9"/>
          <p:cNvPicPr preferRelativeResize="0"/>
          <p:nvPr/>
        </p:nvPicPr>
        <p:blipFill rotWithShape="1">
          <a:blip r:embed="rId5">
            <a:alphaModFix/>
          </a:blip>
          <a:srcRect b="0" l="23599" r="0" t="0"/>
          <a:stretch/>
        </p:blipFill>
        <p:spPr>
          <a:xfrm>
            <a:off x="6718300" y="2957900"/>
            <a:ext cx="2258672" cy="197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>
            <p:ph idx="1" type="body"/>
          </p:nvPr>
        </p:nvSpPr>
        <p:spPr>
          <a:xfrm>
            <a:off x="0" y="615390"/>
            <a:ext cx="9029099" cy="2772046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b="1" lang="sr-Cyrl-RS"/>
              <a:t>Наша специјализована одељења су: </a:t>
            </a:r>
            <a:endParaRPr/>
          </a:p>
          <a:p>
            <a:pPr indent="-342900" lvl="0" marL="3611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Font typeface="Arial"/>
              <a:buChar char="•"/>
            </a:pPr>
            <a:r>
              <a:rPr lang="sr-Cyrl-RS"/>
              <a:t>Ученици са посебним способностима за филолошке науке-енглески језик (24 ученика)</a:t>
            </a:r>
            <a:endParaRPr/>
          </a:p>
          <a:p>
            <a:pPr indent="-342900" lvl="0" marL="3611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Font typeface="Arial"/>
              <a:buChar char="•"/>
            </a:pPr>
            <a:r>
              <a:rPr lang="sr-Cyrl-RS"/>
              <a:t>Ученици са посебним способностима за географију и историју (20 ученика)</a:t>
            </a:r>
            <a:endParaRPr/>
          </a:p>
          <a:p>
            <a:pPr indent="-342900" lvl="0" marL="3611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Font typeface="Arial"/>
              <a:buChar char="•"/>
            </a:pPr>
            <a:r>
              <a:rPr lang="sr-Cyrl-RS"/>
              <a:t>Ученици са посебним способностима за </a:t>
            </a:r>
            <a:endParaRPr/>
          </a:p>
          <a:p>
            <a:pPr indent="0" lvl="0" marL="18288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260"/>
              <a:buNone/>
            </a:pPr>
            <a:r>
              <a:rPr lang="sr-Cyrl-RS"/>
              <a:t>     сценску и аудио-визуелну уметност (20 ученика)</a:t>
            </a:r>
            <a:endParaRPr b="1"/>
          </a:p>
        </p:txBody>
      </p:sp>
      <p:pic>
        <p:nvPicPr>
          <p:cNvPr id="136" name="Google Shape;13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1093" y="2841388"/>
            <a:ext cx="2907846" cy="205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0"/>
          <p:cNvSpPr txBox="1"/>
          <p:nvPr/>
        </p:nvSpPr>
        <p:spPr>
          <a:xfrm>
            <a:off x="304800" y="285750"/>
            <a:ext cx="81534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2502" y="2824201"/>
            <a:ext cx="3261329" cy="203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1579" y="983374"/>
            <a:ext cx="3261329" cy="203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0171" y="2824201"/>
            <a:ext cx="3261329" cy="203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1094" y="1018300"/>
            <a:ext cx="3261329" cy="2033549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50"/>
          <p:cNvSpPr txBox="1"/>
          <p:nvPr/>
        </p:nvSpPr>
        <p:spPr>
          <a:xfrm>
            <a:off x="5701579" y="132120"/>
            <a:ext cx="3261329" cy="922814"/>
          </a:xfrm>
          <a:prstGeom prst="rect">
            <a:avLst/>
          </a:prstGeom>
          <a:noFill/>
          <a:ln>
            <a:noFill/>
          </a:ln>
          <a:effectLst>
            <a:outerShdw blurRad="114300" rotWithShape="0" dir="5400000" dist="114300">
              <a:srgbClr val="000000">
                <a:alpha val="6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sr-Cyrl-RS" sz="20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Самсунг радионица </a:t>
            </a:r>
            <a:endParaRPr b="1" i="0" sz="20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Висока техничка школа</a:t>
            </a:r>
            <a:endParaRPr b="1" i="1" sz="20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49" name="Google Shape;549;p50"/>
          <p:cNvSpPr txBox="1"/>
          <p:nvPr/>
        </p:nvSpPr>
        <p:spPr>
          <a:xfrm>
            <a:off x="181094" y="95485"/>
            <a:ext cx="3446026" cy="902735"/>
          </a:xfrm>
          <a:prstGeom prst="rect">
            <a:avLst/>
          </a:prstGeom>
          <a:noFill/>
          <a:ln>
            <a:noFill/>
          </a:ln>
          <a:effectLst>
            <a:outerShdw blurRad="114300" rotWithShape="0" dir="5400000" dist="114300">
              <a:srgbClr val="000000">
                <a:alpha val="6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sr-Cyrl-RS" sz="20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Јава радионица</a:t>
            </a:r>
            <a:r>
              <a:rPr b="1" i="1" lang="sr-Cyrl-RS" sz="20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b="1" i="1" lang="sr-Cyrl-RS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Метрополитен универзитет</a:t>
            </a:r>
            <a:endParaRPr b="1" i="1" sz="24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550" name="Google Shape;550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42422" y="1302120"/>
            <a:ext cx="2284824" cy="161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Tanja\---SKOLA---\PromoSkola\Poster2DJ.png" id="555" name="Google Shape;55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98" y="284226"/>
            <a:ext cx="2166868" cy="311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6843" y="2569790"/>
            <a:ext cx="1982859" cy="254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8640" y="2447984"/>
            <a:ext cx="1859653" cy="254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08571" y="197733"/>
            <a:ext cx="5064912" cy="36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7853" y="50800"/>
            <a:ext cx="1217238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8981" y="50800"/>
            <a:ext cx="1217238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9687" y="50800"/>
            <a:ext cx="1205248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48009" y="50800"/>
            <a:ext cx="1228053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59531" y="50800"/>
            <a:ext cx="1217238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59375" y="50800"/>
            <a:ext cx="1217238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219" y="50800"/>
            <a:ext cx="1217238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9750" y="619760"/>
            <a:ext cx="5524500" cy="390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/>
          <p:nvPr>
            <p:ph idx="1" type="body"/>
          </p:nvPr>
        </p:nvSpPr>
        <p:spPr>
          <a:xfrm>
            <a:off x="0" y="0"/>
            <a:ext cx="9144000" cy="49387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 sz="2000" u="sng"/>
              <a:t>Ученици са посебним способностима за сценску и аудио-визуелну уметност (20 ученика)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 sz="2000"/>
              <a:t>- намењено је ученицима који имају таленат за глуму, режију, сценарио, филмску и позоришну уметност, сценографију, монтажу, фотографију, снимање видео материјала, али и музичку уметност, хорско и соло певање, монтажу звука, односно таленат за јавне наступе.</a:t>
            </a:r>
            <a:endParaRPr sz="2000"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 sz="2000"/>
              <a:t>-своју креативност и таленат ученици ће нарочито     развијати на часовима специјализованих предмета, као што  су  Сценске уметности и Аудио-визуелне уметности</a:t>
            </a:r>
            <a:endParaRPr sz="2000"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 sz="2000"/>
              <a:t>- одељење пружа сјајне могућности за даље гимназијско школовање уз развој уметничког дара и стицање првих професионалних искустава уз велики број практичних вежби на којима ће усавршавати своје уметничке вештине које ће касније користити током даљег школовања и каријере</a:t>
            </a:r>
            <a:endParaRPr sz="2000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750">
        <p:fade thruBlk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/>
          <p:nvPr>
            <p:ph idx="1" type="body"/>
          </p:nvPr>
        </p:nvSpPr>
        <p:spPr>
          <a:xfrm>
            <a:off x="-95693" y="85060"/>
            <a:ext cx="9031274" cy="4812276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 u="sng"/>
              <a:t>Ученици са посебним способностима за филолошке науке-енглески језик (24 ученика)</a:t>
            </a:r>
            <a:endParaRPr/>
          </a:p>
          <a:p>
            <a:pPr indent="-29718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Font typeface="Arial"/>
              <a:buChar char="•"/>
            </a:pPr>
            <a:r>
              <a:rPr lang="sr-Cyrl-RS"/>
              <a:t>Филолошко одељење је намењено ученицима који воле стране језике, српски језик и књижевност.</a:t>
            </a:r>
            <a:endParaRPr/>
          </a:p>
          <a:p>
            <a:pPr indent="-29718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Font typeface="Arial"/>
              <a:buChar char="•"/>
            </a:pPr>
            <a:r>
              <a:rPr lang="sr-Cyrl-RS"/>
              <a:t>Часови језика се одржавају у малим групама и веома су занимљиви и креативни.</a:t>
            </a:r>
            <a:endParaRPr/>
          </a:p>
          <a:p>
            <a:pPr indent="-29718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Font typeface="Arial"/>
              <a:buChar char="•"/>
            </a:pPr>
            <a:r>
              <a:rPr lang="sr-Cyrl-RS"/>
              <a:t>Ученици овог одељења редовно остварују велике успехе на такмичењима и у чествују у бројним пројектима.</a:t>
            </a:r>
            <a:endParaRPr/>
          </a:p>
          <a:p>
            <a:pPr indent="-29718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Font typeface="Arial"/>
              <a:buChar char="•"/>
            </a:pPr>
            <a:r>
              <a:rPr lang="sr-Cyrl-RS"/>
              <a:t>По завршетку гимназије најчешће </a:t>
            </a:r>
            <a:endParaRPr/>
          </a:p>
          <a:p>
            <a:pPr indent="-29718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Font typeface="Arial"/>
              <a:buChar char="•"/>
            </a:pPr>
            <a:r>
              <a:rPr lang="sr-Cyrl-RS"/>
              <a:t>студирају српски језик и књижевност </a:t>
            </a:r>
            <a:endParaRPr/>
          </a:p>
          <a:p>
            <a:pPr indent="-29718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Font typeface="Arial"/>
              <a:buChar char="•"/>
            </a:pPr>
            <a:r>
              <a:rPr lang="sr-Cyrl-RS"/>
              <a:t>или стране језике, у Србији</a:t>
            </a:r>
            <a:endParaRPr/>
          </a:p>
          <a:p>
            <a:pPr indent="-29718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Font typeface="Arial"/>
              <a:buChar char="•"/>
            </a:pPr>
            <a:r>
              <a:rPr lang="sr-Cyrl-RS"/>
              <a:t> или иностранству</a:t>
            </a:r>
            <a:r>
              <a:rPr b="1" lang="sr-Cyrl-RS"/>
              <a:t>.</a:t>
            </a:r>
            <a:endParaRPr b="1"/>
          </a:p>
        </p:txBody>
      </p:sp>
      <p:pic>
        <p:nvPicPr>
          <p:cNvPr id="147" name="Google Shape;14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1093" y="2841388"/>
            <a:ext cx="2907846" cy="205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"/>
          <p:cNvSpPr txBox="1"/>
          <p:nvPr>
            <p:ph idx="1" type="body"/>
          </p:nvPr>
        </p:nvSpPr>
        <p:spPr>
          <a:xfrm>
            <a:off x="0" y="-95693"/>
            <a:ext cx="8966753" cy="5124893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 u="sng"/>
              <a:t>Ученици са посебним способностима за географију и историју (20 ученика)</a:t>
            </a:r>
            <a:endParaRPr/>
          </a:p>
          <a:p>
            <a:pPr indent="-29718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Font typeface="Arial"/>
              <a:buChar char="•"/>
            </a:pPr>
            <a:r>
              <a:rPr lang="sr-Cyrl-RS"/>
              <a:t>Географско-историјско одељење постоји само у неколико школа у целој Србији и једино тог типа у јужној Србији.</a:t>
            </a:r>
            <a:endParaRPr/>
          </a:p>
          <a:p>
            <a:pPr indent="-29718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Font typeface="Arial"/>
              <a:buChar char="•"/>
            </a:pPr>
            <a:r>
              <a:rPr lang="sr-Cyrl-RS"/>
              <a:t>Уколико сте заљубљеник у историју или географију, ви ћете као ученици специјализованог одељења наше гимназије у одлично опремљеном кабинету имати прилику да радите с професорима историје и географије и до 4 часа недељно.</a:t>
            </a:r>
            <a:endParaRPr/>
          </a:p>
          <a:p>
            <a:pPr indent="-29718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Font typeface="Arial"/>
              <a:buChar char="•"/>
            </a:pPr>
            <a:r>
              <a:rPr lang="sr-Cyrl-RS"/>
              <a:t>По завршетку гимназије ученици 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најчешће планирају да студирају 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историју, географију, политичке </a:t>
            </a:r>
            <a:endParaRPr/>
          </a:p>
          <a:p>
            <a:pPr indent="0" lvl="0" marL="16002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</a:pPr>
            <a:r>
              <a:rPr lang="sr-Cyrl-RS"/>
              <a:t>науке, права, економију.</a:t>
            </a:r>
            <a:endParaRPr b="1"/>
          </a:p>
        </p:txBody>
      </p:sp>
      <p:pic>
        <p:nvPicPr>
          <p:cNvPr id="153" name="Google Shape;15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1093" y="2841388"/>
            <a:ext cx="2907846" cy="205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 txBox="1"/>
          <p:nvPr>
            <p:ph idx="1" type="body"/>
          </p:nvPr>
        </p:nvSpPr>
        <p:spPr>
          <a:xfrm>
            <a:off x="177940" y="218209"/>
            <a:ext cx="8736858" cy="3018034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9718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•"/>
            </a:pPr>
            <a:r>
              <a:rPr lang="sr-Cyrl-RS"/>
              <a:t>За сва специјализована одељења полаже се пријемни испит. </a:t>
            </a:r>
            <a:endParaRPr/>
          </a:p>
          <a:p>
            <a:pPr indent="-29718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•"/>
            </a:pPr>
            <a:r>
              <a:rPr lang="sr-Cyrl-RS"/>
              <a:t>Бесплатна припремна настава за све пријемне испите организује се у школи.</a:t>
            </a:r>
            <a:endParaRPr/>
          </a:p>
          <a:p>
            <a:pPr indent="-29718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•"/>
            </a:pPr>
            <a:r>
              <a:rPr lang="sr-Cyrl-RS"/>
              <a:t>Све информације о припремној настави и полагању пријемних испита доступне су на сајту школе </a:t>
            </a:r>
            <a:r>
              <a:rPr lang="sr-Cyrl-RS" sz="2400">
                <a:latin typeface="Arial"/>
                <a:ea typeface="Arial"/>
                <a:cs typeface="Arial"/>
                <a:sym typeface="Arial"/>
              </a:rPr>
              <a:t>sremac.edu.rs</a:t>
            </a:r>
            <a:r>
              <a:rPr lang="sr-Cyrl-RS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1093" y="2841388"/>
            <a:ext cx="2907846" cy="205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Elemental">
  <a:themeElements>
    <a:clrScheme name="Elemental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